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1213" r:id="rId4"/>
    <p:sldId id="258" r:id="rId5"/>
    <p:sldId id="403" r:id="rId6"/>
    <p:sldId id="900" r:id="rId7"/>
    <p:sldId id="865" r:id="rId8"/>
    <p:sldId id="1209" r:id="rId9"/>
    <p:sldId id="451" r:id="rId10"/>
    <p:sldId id="1067" r:id="rId11"/>
    <p:sldId id="1130" r:id="rId12"/>
    <p:sldId id="1131" r:id="rId13"/>
    <p:sldId id="1071" r:id="rId14"/>
    <p:sldId id="1132" r:id="rId15"/>
    <p:sldId id="1133" r:id="rId16"/>
    <p:sldId id="1134" r:id="rId17"/>
    <p:sldId id="1135" r:id="rId18"/>
    <p:sldId id="1136" r:id="rId19"/>
    <p:sldId id="1137" r:id="rId20"/>
    <p:sldId id="1138" r:id="rId21"/>
    <p:sldId id="1139" r:id="rId22"/>
    <p:sldId id="1140" r:id="rId23"/>
    <p:sldId id="1141" r:id="rId24"/>
    <p:sldId id="1142" r:id="rId25"/>
    <p:sldId id="1143" r:id="rId26"/>
    <p:sldId id="1144" r:id="rId27"/>
    <p:sldId id="1086" r:id="rId28"/>
    <p:sldId id="1210" r:id="rId29"/>
    <p:sldId id="1211" r:id="rId30"/>
    <p:sldId id="1175" r:id="rId31"/>
    <p:sldId id="358" r:id="rId32"/>
    <p:sldId id="359" r:id="rId33"/>
    <p:sldId id="1089" r:id="rId34"/>
    <p:sldId id="1090" r:id="rId35"/>
    <p:sldId id="1091" r:id="rId36"/>
    <p:sldId id="484" r:id="rId37"/>
    <p:sldId id="1176" r:id="rId38"/>
    <p:sldId id="1200" r:id="rId39"/>
    <p:sldId id="1201" r:id="rId40"/>
    <p:sldId id="1178" r:id="rId41"/>
    <p:sldId id="1202" r:id="rId42"/>
    <p:sldId id="1203" r:id="rId43"/>
    <p:sldId id="1204" r:id="rId44"/>
    <p:sldId id="1208" r:id="rId45"/>
    <p:sldId id="819" r:id="rId46"/>
    <p:sldId id="1205" r:id="rId47"/>
    <p:sldId id="528" r:id="rId48"/>
    <p:sldId id="817" r:id="rId49"/>
    <p:sldId id="818" r:id="rId50"/>
    <p:sldId id="1206" r:id="rId51"/>
    <p:sldId id="827" r:id="rId52"/>
    <p:sldId id="829" r:id="rId53"/>
    <p:sldId id="1212" r:id="rId54"/>
    <p:sldId id="404" r:id="rId55"/>
    <p:sldId id="711" r:id="rId56"/>
    <p:sldId id="1119" r:id="rId57"/>
    <p:sldId id="771" r:id="rId58"/>
    <p:sldId id="772" r:id="rId59"/>
    <p:sldId id="765" r:id="rId60"/>
    <p:sldId id="766" r:id="rId61"/>
    <p:sldId id="264" r:id="rId62"/>
    <p:sldId id="901" r:id="rId63"/>
    <p:sldId id="936" r:id="rId64"/>
    <p:sldId id="1048" r:id="rId65"/>
    <p:sldId id="1196" r:id="rId66"/>
    <p:sldId id="1197" r:id="rId67"/>
    <p:sldId id="1199" r:id="rId6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1B269-7CF3-4B3B-AA8A-8358FF3969AA}" type="datetimeFigureOut">
              <a:rPr lang="hr-HR" smtClean="0"/>
              <a:t>15.5.2024.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50372-05BD-4CF1-B57F-32F7E4CC4E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5169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A1EA7C-D96C-4047-99D0-8BE9C945125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57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A1EA7C-D96C-4047-99D0-8BE9C945125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2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EF41E-509D-9285-33ED-D1EDE8AAD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382C2-9191-4AE2-615F-732703F64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AF85B-9678-FC25-849F-A9ED57459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55E2-430C-49A5-B74F-5A2D514F3271}" type="datetimeFigureOut">
              <a:rPr lang="hr-HR" smtClean="0"/>
              <a:t>15.5.2024.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04342-1C25-CAF6-E28E-F0E224C82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0578E-CE93-F668-0DF9-A1F05B33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06E1-20D3-47F0-A12A-E9AE7435BD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689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6F065-F303-810B-2212-3FF28A8A4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281785-B9D0-A99F-7315-2FFA01436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79B3A-CB95-2BA5-DF29-096769868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55E2-430C-49A5-B74F-5A2D514F3271}" type="datetimeFigureOut">
              <a:rPr lang="hr-HR" smtClean="0"/>
              <a:t>15.5.2024.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220A6-25B3-35C0-1927-B9223A4B8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BB4C6-28AB-F745-3F69-38A90AE22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06E1-20D3-47F0-A12A-E9AE7435BD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965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B32CB-99EE-FF68-8E0C-5E689ED14A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C267CF-393B-6D50-4225-44BDF6848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F2E3-CF55-025C-2F93-F2A410A2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55E2-430C-49A5-B74F-5A2D514F3271}" type="datetimeFigureOut">
              <a:rPr lang="hr-HR" smtClean="0"/>
              <a:t>15.5.2024.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E7487-09A8-D7CB-2218-0698663B0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5FCB6-D918-BE4C-0A09-A10251FFD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06E1-20D3-47F0-A12A-E9AE7435BD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8871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10237" y="1219200"/>
            <a:ext cx="9850132" cy="457200"/>
          </a:xfrm>
        </p:spPr>
        <p:txBody>
          <a:bodyPr/>
          <a:lstStyle/>
          <a:p>
            <a:r>
              <a:rPr lang="hr-HR" dirty="0"/>
              <a:t>Uredite stil naslova matrice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10237" y="1752600"/>
            <a:ext cx="9850132" cy="3836640"/>
          </a:xfrm>
        </p:spPr>
        <p:txBody>
          <a:bodyPr/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01283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5B9EF-8239-812E-659D-835B8D835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EA5F8-D784-22F1-5EF5-946778BBB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B8214-05F9-0D56-5293-87EAF9C4A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55E2-430C-49A5-B74F-5A2D514F3271}" type="datetimeFigureOut">
              <a:rPr lang="hr-HR" smtClean="0"/>
              <a:t>15.5.2024.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2AFA5-7DA4-5FCD-06CC-22D2F02CE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51BA-D51B-F138-6402-070F8BA52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06E1-20D3-47F0-A12A-E9AE7435BD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315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60290-B55E-C1B8-FFE2-A22E3883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B4DEA-B26A-F585-7922-07939644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1438F-A10C-591D-FE5A-AB9A63608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55E2-430C-49A5-B74F-5A2D514F3271}" type="datetimeFigureOut">
              <a:rPr lang="hr-HR" smtClean="0"/>
              <a:t>15.5.2024.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78ED0-EA0C-F44A-910B-0168BA7F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3B51B-BB63-797B-9210-A9095560D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06E1-20D3-47F0-A12A-E9AE7435BD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274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564AD-2C5D-6901-B334-07D4646AF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8EB01-1D13-4DDF-6417-F2F7450B9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7ED80-7536-5C03-9330-C5CD50EC5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CDD4E-2547-25AF-83F5-EEF36351D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55E2-430C-49A5-B74F-5A2D514F3271}" type="datetimeFigureOut">
              <a:rPr lang="hr-HR" smtClean="0"/>
              <a:t>15.5.2024.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44AF9-9F65-ADED-8876-A929D4913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8453A-CBF0-AF3D-A54C-684BD0CA5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06E1-20D3-47F0-A12A-E9AE7435BD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704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BECCE-FC9C-23FB-FF34-9F5AD8FD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8C9CA-A27B-DE3B-5EB0-3DC3F81BC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FADE5-EA5D-CEE1-8AD0-C98870058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6CF50D-870B-3A8C-9D2A-E210970355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4D401D-935F-55D8-C892-87BCA8548A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847E93-30DA-1AB6-0F66-4AABD29EA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55E2-430C-49A5-B74F-5A2D514F3271}" type="datetimeFigureOut">
              <a:rPr lang="hr-HR" smtClean="0"/>
              <a:t>15.5.2024.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B97E02-AB9B-7DB2-A714-032C6653E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BE3EF7-847D-A355-2912-998774EDF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06E1-20D3-47F0-A12A-E9AE7435BD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577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906F4-AFDB-252A-D149-3DFA81A59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CC1853-1A6F-89A8-7258-5D6CD568A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55E2-430C-49A5-B74F-5A2D514F3271}" type="datetimeFigureOut">
              <a:rPr lang="hr-HR" smtClean="0"/>
              <a:t>15.5.2024.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BA4BC5-1D3A-06EB-F381-1700272A1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BD7079-AEDA-D6C8-E9FC-68A9B78EC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06E1-20D3-47F0-A12A-E9AE7435BD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859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315D18-6947-A8D3-0B56-77A50DB08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55E2-430C-49A5-B74F-5A2D514F3271}" type="datetimeFigureOut">
              <a:rPr lang="hr-HR" smtClean="0"/>
              <a:t>15.5.2024.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6B563B-18B3-973E-0DE1-5C390A0A7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83152-CE33-8859-9BCC-B5DFA51E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06E1-20D3-47F0-A12A-E9AE7435BD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931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2A36E-A6FB-3DC8-47CB-76D30D1D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09F51-B92D-286F-5FC4-F68B98011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22FC4-271A-C7B4-A24D-793F9E503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14F5A2-5E07-A6A3-C7B9-E735D62B8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55E2-430C-49A5-B74F-5A2D514F3271}" type="datetimeFigureOut">
              <a:rPr lang="hr-HR" smtClean="0"/>
              <a:t>15.5.2024.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08B53-C63A-5259-D09C-9EB07BD6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C2508-54DE-C312-95DC-FEFCCF07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06E1-20D3-47F0-A12A-E9AE7435BD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019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56624-C28B-29B4-FFDD-C1AAD15AA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7F27A2-4D4C-8D96-6C4D-E3AD14276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FA7F4-2AE6-7B80-A4FF-B9541B5C6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7EEEE-F5C6-DC79-BCC1-6CD6034D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55E2-430C-49A5-B74F-5A2D514F3271}" type="datetimeFigureOut">
              <a:rPr lang="hr-HR" smtClean="0"/>
              <a:t>15.5.2024.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94CC0-B9CF-58BF-B631-FBF5C02F8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44326-6BB9-7A31-B7F9-F402E0A6F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06E1-20D3-47F0-A12A-E9AE7435BD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925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sign&#10;&#10;Description automatically generated">
            <a:extLst>
              <a:ext uri="{FF2B5EF4-FFF2-40B4-BE49-F238E27FC236}">
                <a16:creationId xmlns:a16="http://schemas.microsoft.com/office/drawing/2014/main" id="{C5DAC9E1-4760-249D-1022-411CE47F23D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2932" cy="670801"/>
          </a:xfrm>
          <a:prstGeom prst="rect">
            <a:avLst/>
          </a:prstGeom>
        </p:spPr>
      </p:pic>
      <p:pic>
        <p:nvPicPr>
          <p:cNvPr id="10" name="Picture 9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D9354050-F52B-EBD0-22E7-BC8A415B4C7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017" y="5912843"/>
            <a:ext cx="3202983" cy="91171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8C5342-E60E-5E1A-0D3C-FD7D9A655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F90E9-61A1-1760-6043-82F82D53A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8E191-2EEA-0EAF-2F7E-13FA6F002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E655E2-430C-49A5-B74F-5A2D514F3271}" type="datetimeFigureOut">
              <a:rPr lang="hr-HR" smtClean="0"/>
              <a:t>15.5.2024.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CB25A-7D38-8A9B-C278-ECB17F394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FC545-6AAD-EDF1-8481-B01892821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8C06E1-20D3-47F0-A12A-E9AE7435BD67}" type="slidenum">
              <a:rPr lang="hr-HR" smtClean="0"/>
              <a:t>‹#›</a:t>
            </a:fld>
            <a:endParaRPr lang="hr-HR"/>
          </a:p>
        </p:txBody>
      </p:sp>
      <p:pic>
        <p:nvPicPr>
          <p:cNvPr id="12" name="Picture 11" descr="A logo with a brain and arrows&#10;&#10;Description automatically generated">
            <a:extLst>
              <a:ext uri="{FF2B5EF4-FFF2-40B4-BE49-F238E27FC236}">
                <a16:creationId xmlns:a16="http://schemas.microsoft.com/office/drawing/2014/main" id="{237F3C8B-2512-FD9C-5140-DC483F060B0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09" y="-1"/>
            <a:ext cx="1568691" cy="148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8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8" name="Rectangle 7178">
            <a:extLst>
              <a:ext uri="{FF2B5EF4-FFF2-40B4-BE49-F238E27FC236}">
                <a16:creationId xmlns:a16="http://schemas.microsoft.com/office/drawing/2014/main" id="{4D313860-A922-4FA4-B5E2-E8871F105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BBFDC-705B-705E-15FE-FA5DEAA51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753626"/>
            <a:ext cx="5334930" cy="3004145"/>
          </a:xfrm>
        </p:spPr>
        <p:txBody>
          <a:bodyPr>
            <a:normAutofit/>
          </a:bodyPr>
          <a:lstStyle/>
          <a:p>
            <a:r>
              <a:rPr lang="hr-HR" sz="5100" dirty="0">
                <a:latin typeface="Lucida Sans" panose="020B0602040502020204" pitchFamily="34" charset="0"/>
              </a:rPr>
              <a:t>„Mladi menadžer-Učimo kroz projekte"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E0DD8A-9C5F-9B7E-AD23-C63294072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5" y="3849845"/>
            <a:ext cx="5334931" cy="2189214"/>
          </a:xfrm>
        </p:spPr>
        <p:txBody>
          <a:bodyPr>
            <a:normAutofit/>
          </a:bodyPr>
          <a:lstStyle/>
          <a:p>
            <a:r>
              <a:rPr lang="hr-HR" dirty="0">
                <a:latin typeface="Lucida Sans" panose="020B0602040502020204" pitchFamily="34" charset="0"/>
              </a:rPr>
              <a:t>Društveno-humanističko područje</a:t>
            </a:r>
          </a:p>
          <a:p>
            <a:endParaRPr lang="hr-HR" dirty="0">
              <a:latin typeface="Lucida Sans" panose="020B0602040502020204" pitchFamily="34" charset="0"/>
            </a:endParaRPr>
          </a:p>
          <a:p>
            <a:r>
              <a:rPr lang="hr-HR" i="1" dirty="0">
                <a:latin typeface="Lucida Sans" panose="020B0602040502020204" pitchFamily="34" charset="0"/>
              </a:rPr>
              <a:t>izv. prof. dr. sc. Kristina Petljak</a:t>
            </a:r>
          </a:p>
          <a:p>
            <a:r>
              <a:rPr lang="hr-HR" i="1" dirty="0">
                <a:latin typeface="Lucida Sans" panose="020B0602040502020204" pitchFamily="34" charset="0"/>
              </a:rPr>
              <a:t>Ekonomski fakultet Zagreb</a:t>
            </a:r>
          </a:p>
        </p:txBody>
      </p:sp>
      <p:sp>
        <p:nvSpPr>
          <p:cNvPr id="7190" name="Oval 7180">
            <a:extLst>
              <a:ext uri="{FF2B5EF4-FFF2-40B4-BE49-F238E27FC236}">
                <a16:creationId xmlns:a16="http://schemas.microsoft.com/office/drawing/2014/main" id="{6FD0FBFA-B43E-40C1-A6E4-B8823417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4341" y="1164128"/>
            <a:ext cx="569514" cy="569514"/>
          </a:xfrm>
          <a:prstGeom prst="ellipse">
            <a:avLst/>
          </a:prstGeom>
          <a:noFill/>
          <a:ln w="101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2" name="Freeform: Shape 7182">
            <a:extLst>
              <a:ext uri="{FF2B5EF4-FFF2-40B4-BE49-F238E27FC236}">
                <a16:creationId xmlns:a16="http://schemas.microsoft.com/office/drawing/2014/main" id="{499ACE06-2742-4366-B8DD-B1D27F4F3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2879" y="0"/>
            <a:ext cx="2123415" cy="1422481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174" name="Picture 6" descr="project manager Vector Icons free ...">
            <a:extLst>
              <a:ext uri="{FF2B5EF4-FFF2-40B4-BE49-F238E27FC236}">
                <a16:creationId xmlns:a16="http://schemas.microsoft.com/office/drawing/2014/main" id="{61E87FD3-A877-497C-A8BF-B4341B49E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6610266" y="2150583"/>
            <a:ext cx="3240592" cy="324059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17,317 Young Manager Icons - Free in ...">
            <a:extLst>
              <a:ext uri="{FF2B5EF4-FFF2-40B4-BE49-F238E27FC236}">
                <a16:creationId xmlns:a16="http://schemas.microsoft.com/office/drawing/2014/main" id="{11567BE0-3C89-4E62-8216-1E955DE4A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" r="5472" b="3"/>
          <a:stretch/>
        </p:blipFill>
        <p:spPr bwMode="auto">
          <a:xfrm>
            <a:off x="9490670" y="10"/>
            <a:ext cx="2701330" cy="2860786"/>
          </a:xfrm>
          <a:custGeom>
            <a:avLst/>
            <a:gdLst/>
            <a:ahLst/>
            <a:cxnLst/>
            <a:rect l="l" t="t" r="r" b="b"/>
            <a:pathLst>
              <a:path w="2701330" h="2860796">
                <a:moveTo>
                  <a:pt x="1381637" y="0"/>
                </a:moveTo>
                <a:lnTo>
                  <a:pt x="1481685" y="0"/>
                </a:lnTo>
                <a:lnTo>
                  <a:pt x="1578040" y="4866"/>
                </a:lnTo>
                <a:cubicBezTo>
                  <a:pt x="2059323" y="53742"/>
                  <a:pt x="2470132" y="341007"/>
                  <a:pt x="2690528" y="746720"/>
                </a:cubicBezTo>
                <a:lnTo>
                  <a:pt x="2701330" y="769143"/>
                </a:lnTo>
                <a:lnTo>
                  <a:pt x="2701330" y="2089127"/>
                </a:lnTo>
                <a:lnTo>
                  <a:pt x="2690528" y="2111550"/>
                </a:lnTo>
                <a:cubicBezTo>
                  <a:pt x="2448092" y="2557835"/>
                  <a:pt x="1975257" y="2860796"/>
                  <a:pt x="1431661" y="2860796"/>
                </a:cubicBezTo>
                <a:cubicBezTo>
                  <a:pt x="640976" y="2860796"/>
                  <a:pt x="0" y="2219820"/>
                  <a:pt x="0" y="1429135"/>
                </a:cubicBezTo>
                <a:cubicBezTo>
                  <a:pt x="0" y="687868"/>
                  <a:pt x="563358" y="78181"/>
                  <a:pt x="1285282" y="48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94" name="Straight Connector 7184">
            <a:extLst>
              <a:ext uri="{FF2B5EF4-FFF2-40B4-BE49-F238E27FC236}">
                <a16:creationId xmlns:a16="http://schemas.microsoft.com/office/drawing/2014/main" id="{A054EDF5-7644-4A95-AB88-057FAB414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605035" y="3681981"/>
            <a:ext cx="0" cy="1597708"/>
          </a:xfrm>
          <a:prstGeom prst="line">
            <a:avLst/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7" name="Freeform: Shape 7186">
            <a:extLst>
              <a:ext uri="{FF2B5EF4-FFF2-40B4-BE49-F238E27FC236}">
                <a16:creationId xmlns:a16="http://schemas.microsoft.com/office/drawing/2014/main" id="{6802AE7A-B0C7-496D-940B-0E6C6ECC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29646" y="3416839"/>
            <a:ext cx="662355" cy="1616463"/>
          </a:xfrm>
          <a:custGeom>
            <a:avLst/>
            <a:gdLst>
              <a:gd name="connsiteX0" fmla="*/ 662355 w 662355"/>
              <a:gd name="connsiteY0" fmla="*/ 0 h 1616463"/>
              <a:gd name="connsiteX1" fmla="*/ 662355 w 662355"/>
              <a:gd name="connsiteY1" fmla="*/ 1616463 h 1616463"/>
              <a:gd name="connsiteX2" fmla="*/ 658212 w 662355"/>
              <a:gd name="connsiteY2" fmla="*/ 1615830 h 1616463"/>
              <a:gd name="connsiteX3" fmla="*/ 0 w 662355"/>
              <a:gd name="connsiteY3" fmla="*/ 808231 h 1616463"/>
              <a:gd name="connsiteX4" fmla="*/ 658212 w 662355"/>
              <a:gd name="connsiteY4" fmla="*/ 632 h 161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355" h="1616463">
                <a:moveTo>
                  <a:pt x="662355" y="0"/>
                </a:moveTo>
                <a:lnTo>
                  <a:pt x="662355" y="1616463"/>
                </a:lnTo>
                <a:lnTo>
                  <a:pt x="658212" y="1615830"/>
                </a:lnTo>
                <a:cubicBezTo>
                  <a:pt x="282572" y="1538963"/>
                  <a:pt x="0" y="1206596"/>
                  <a:pt x="0" y="808231"/>
                </a:cubicBezTo>
                <a:cubicBezTo>
                  <a:pt x="0" y="409866"/>
                  <a:pt x="282572" y="77499"/>
                  <a:pt x="658212" y="632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89" name="Freeform: Shape 7188">
            <a:extLst>
              <a:ext uri="{FF2B5EF4-FFF2-40B4-BE49-F238E27FC236}">
                <a16:creationId xmlns:a16="http://schemas.microsoft.com/office/drawing/2014/main" id="{22DD1B47-C36B-4A09-A1B5-80A512623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29646" y="3416839"/>
            <a:ext cx="662355" cy="1616463"/>
          </a:xfrm>
          <a:custGeom>
            <a:avLst/>
            <a:gdLst>
              <a:gd name="connsiteX0" fmla="*/ 662355 w 662355"/>
              <a:gd name="connsiteY0" fmla="*/ 0 h 1616463"/>
              <a:gd name="connsiteX1" fmla="*/ 662355 w 662355"/>
              <a:gd name="connsiteY1" fmla="*/ 1616463 h 1616463"/>
              <a:gd name="connsiteX2" fmla="*/ 658212 w 662355"/>
              <a:gd name="connsiteY2" fmla="*/ 1615830 h 1616463"/>
              <a:gd name="connsiteX3" fmla="*/ 0 w 662355"/>
              <a:gd name="connsiteY3" fmla="*/ 808231 h 1616463"/>
              <a:gd name="connsiteX4" fmla="*/ 658212 w 662355"/>
              <a:gd name="connsiteY4" fmla="*/ 632 h 161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355" h="1616463">
                <a:moveTo>
                  <a:pt x="662355" y="0"/>
                </a:moveTo>
                <a:lnTo>
                  <a:pt x="662355" y="1616463"/>
                </a:lnTo>
                <a:lnTo>
                  <a:pt x="658212" y="1615830"/>
                </a:lnTo>
                <a:cubicBezTo>
                  <a:pt x="282572" y="1538963"/>
                  <a:pt x="0" y="1206596"/>
                  <a:pt x="0" y="808231"/>
                </a:cubicBezTo>
                <a:cubicBezTo>
                  <a:pt x="0" y="409866"/>
                  <a:pt x="282572" y="77499"/>
                  <a:pt x="658212" y="632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91" name="Freeform: Shape 7190">
            <a:extLst>
              <a:ext uri="{FF2B5EF4-FFF2-40B4-BE49-F238E27FC236}">
                <a16:creationId xmlns:a16="http://schemas.microsoft.com/office/drawing/2014/main" id="{7ECD5C35-80E8-449F-8C7F-64975DE63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2879" y="6306952"/>
            <a:ext cx="1454378" cy="551049"/>
          </a:xfrm>
          <a:custGeom>
            <a:avLst/>
            <a:gdLst>
              <a:gd name="connsiteX0" fmla="*/ 780476 w 1560952"/>
              <a:gd name="connsiteY0" fmla="*/ 0 h 591429"/>
              <a:gd name="connsiteX1" fmla="*/ 1525548 w 1560952"/>
              <a:gd name="connsiteY1" fmla="*/ 480469 h 591429"/>
              <a:gd name="connsiteX2" fmla="*/ 1560952 w 1560952"/>
              <a:gd name="connsiteY2" fmla="*/ 591429 h 591429"/>
              <a:gd name="connsiteX3" fmla="*/ 0 w 1560952"/>
              <a:gd name="connsiteY3" fmla="*/ 591429 h 591429"/>
              <a:gd name="connsiteX4" fmla="*/ 35404 w 1560952"/>
              <a:gd name="connsiteY4" fmla="*/ 480469 h 591429"/>
              <a:gd name="connsiteX5" fmla="*/ 780476 w 1560952"/>
              <a:gd name="connsiteY5" fmla="*/ 0 h 59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0952" h="591429">
                <a:moveTo>
                  <a:pt x="780476" y="0"/>
                </a:moveTo>
                <a:cubicBezTo>
                  <a:pt x="1115417" y="0"/>
                  <a:pt x="1402793" y="198118"/>
                  <a:pt x="1525548" y="480469"/>
                </a:cubicBezTo>
                <a:lnTo>
                  <a:pt x="1560952" y="591429"/>
                </a:lnTo>
                <a:lnTo>
                  <a:pt x="0" y="591429"/>
                </a:lnTo>
                <a:lnTo>
                  <a:pt x="35404" y="480469"/>
                </a:lnTo>
                <a:cubicBezTo>
                  <a:pt x="158159" y="198118"/>
                  <a:pt x="445536" y="0"/>
                  <a:pt x="7804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193" name="Freeform: Shape 7192">
            <a:extLst>
              <a:ext uri="{FF2B5EF4-FFF2-40B4-BE49-F238E27FC236}">
                <a16:creationId xmlns:a16="http://schemas.microsoft.com/office/drawing/2014/main" id="{B998F233-1684-4EF1-9F9C-0F8EA27B0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61598">
            <a:off x="6908614" y="5665643"/>
            <a:ext cx="1780023" cy="1237913"/>
          </a:xfrm>
          <a:custGeom>
            <a:avLst/>
            <a:gdLst>
              <a:gd name="connsiteX0" fmla="*/ 1585229 w 1780023"/>
              <a:gd name="connsiteY0" fmla="*/ 764759 h 1237913"/>
              <a:gd name="connsiteX1" fmla="*/ 1623024 w 1780023"/>
              <a:gd name="connsiteY1" fmla="*/ 792810 h 1237913"/>
              <a:gd name="connsiteX2" fmla="*/ 1777614 w 1780023"/>
              <a:gd name="connsiteY2" fmla="*/ 1157141 h 1237913"/>
              <a:gd name="connsiteX3" fmla="*/ 1733799 w 1780023"/>
              <a:gd name="connsiteY3" fmla="*/ 1235532 h 1237913"/>
              <a:gd name="connsiteX4" fmla="*/ 1716464 w 1780023"/>
              <a:gd name="connsiteY4" fmla="*/ 1237722 h 1237913"/>
              <a:gd name="connsiteX5" fmla="*/ 1716464 w 1780023"/>
              <a:gd name="connsiteY5" fmla="*/ 1237913 h 1237913"/>
              <a:gd name="connsiteX6" fmla="*/ 1655409 w 1780023"/>
              <a:gd name="connsiteY6" fmla="*/ 1191717 h 1237913"/>
              <a:gd name="connsiteX7" fmla="*/ 1513200 w 1780023"/>
              <a:gd name="connsiteY7" fmla="*/ 856627 h 1237913"/>
              <a:gd name="connsiteX8" fmla="*/ 1538499 w 1780023"/>
              <a:gd name="connsiteY8" fmla="*/ 770415 h 1237913"/>
              <a:gd name="connsiteX9" fmla="*/ 1585229 w 1780023"/>
              <a:gd name="connsiteY9" fmla="*/ 764759 h 1237913"/>
              <a:gd name="connsiteX10" fmla="*/ 933455 w 1780023"/>
              <a:gd name="connsiteY10" fmla="*/ 161308 h 1237913"/>
              <a:gd name="connsiteX11" fmla="*/ 957797 w 1780023"/>
              <a:gd name="connsiteY11" fmla="*/ 167970 h 1237913"/>
              <a:gd name="connsiteX12" fmla="*/ 1286982 w 1780023"/>
              <a:gd name="connsiteY12" fmla="*/ 387616 h 1237913"/>
              <a:gd name="connsiteX13" fmla="*/ 1293725 w 1780023"/>
              <a:gd name="connsiteY13" fmla="*/ 477075 h 1237913"/>
              <a:gd name="connsiteX14" fmla="*/ 1245453 w 1780023"/>
              <a:gd name="connsiteY14" fmla="*/ 499154 h 1237913"/>
              <a:gd name="connsiteX15" fmla="*/ 1245167 w 1780023"/>
              <a:gd name="connsiteY15" fmla="*/ 499154 h 1237913"/>
              <a:gd name="connsiteX16" fmla="*/ 1203638 w 1780023"/>
              <a:gd name="connsiteY16" fmla="*/ 484104 h 1237913"/>
              <a:gd name="connsiteX17" fmla="*/ 900647 w 1780023"/>
              <a:gd name="connsiteY17" fmla="*/ 281508 h 1237913"/>
              <a:gd name="connsiteX18" fmla="*/ 872454 w 1780023"/>
              <a:gd name="connsiteY18" fmla="*/ 196164 h 1237913"/>
              <a:gd name="connsiteX19" fmla="*/ 933455 w 1780023"/>
              <a:gd name="connsiteY19" fmla="*/ 161308 h 1237913"/>
              <a:gd name="connsiteX20" fmla="*/ 454020 w 1780023"/>
              <a:gd name="connsiteY20" fmla="*/ 13474 h 1237913"/>
              <a:gd name="connsiteX21" fmla="*/ 477919 w 1780023"/>
              <a:gd name="connsiteY21" fmla="*/ 21437 h 1237913"/>
              <a:gd name="connsiteX22" fmla="*/ 509236 w 1780023"/>
              <a:gd name="connsiteY22" fmla="*/ 84182 h 1237913"/>
              <a:gd name="connsiteX23" fmla="*/ 445829 w 1780023"/>
              <a:gd name="connsiteY23" fmla="*/ 139871 h 1237913"/>
              <a:gd name="connsiteX24" fmla="*/ 437447 w 1780023"/>
              <a:gd name="connsiteY24" fmla="*/ 139395 h 1237913"/>
              <a:gd name="connsiteX25" fmla="*/ 73211 w 1780023"/>
              <a:gd name="connsiteY25" fmla="*/ 137204 h 1237913"/>
              <a:gd name="connsiteX26" fmla="*/ 749 w 1780023"/>
              <a:gd name="connsiteY26" fmla="*/ 84082 h 1237913"/>
              <a:gd name="connsiteX27" fmla="*/ 53871 w 1780023"/>
              <a:gd name="connsiteY27" fmla="*/ 11621 h 1237913"/>
              <a:gd name="connsiteX28" fmla="*/ 58352 w 1780023"/>
              <a:gd name="connsiteY28" fmla="*/ 11093 h 1237913"/>
              <a:gd name="connsiteX29" fmla="*/ 454020 w 1780023"/>
              <a:gd name="connsiteY29" fmla="*/ 13474 h 123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0023" h="1237913"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933455" y="161308"/>
                </a:moveTo>
                <a:cubicBezTo>
                  <a:pt x="941692" y="161854"/>
                  <a:pt x="949959" y="164024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49"/>
                  <a:pt x="908742" y="159670"/>
                  <a:pt x="933455" y="161308"/>
                </a:cubicBezTo>
                <a:close/>
                <a:moveTo>
                  <a:pt x="454020" y="13474"/>
                </a:moveTo>
                <a:cubicBezTo>
                  <a:pt x="462713" y="14543"/>
                  <a:pt x="470778" y="17324"/>
                  <a:pt x="477919" y="21437"/>
                </a:cubicBez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195" name="Freeform: Shape 7194">
            <a:extLst>
              <a:ext uri="{FF2B5EF4-FFF2-40B4-BE49-F238E27FC236}">
                <a16:creationId xmlns:a16="http://schemas.microsoft.com/office/drawing/2014/main" id="{1A4A4089-D056-4220-9E48-9C1A6B506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3358" y="5835650"/>
            <a:ext cx="2358642" cy="1022351"/>
          </a:xfrm>
          <a:custGeom>
            <a:avLst/>
            <a:gdLst>
              <a:gd name="connsiteX0" fmla="*/ 61913 w 2358642"/>
              <a:gd name="connsiteY0" fmla="*/ 0 h 1022351"/>
              <a:gd name="connsiteX1" fmla="*/ 2358642 w 2358642"/>
              <a:gd name="connsiteY1" fmla="*/ 0 h 1022351"/>
              <a:gd name="connsiteX2" fmla="*/ 2358642 w 2358642"/>
              <a:gd name="connsiteY2" fmla="*/ 123825 h 1022351"/>
              <a:gd name="connsiteX3" fmla="*/ 123825 w 2358642"/>
              <a:gd name="connsiteY3" fmla="*/ 123825 h 1022351"/>
              <a:gd name="connsiteX4" fmla="*/ 123825 w 2358642"/>
              <a:gd name="connsiteY4" fmla="*/ 1022351 h 1022351"/>
              <a:gd name="connsiteX5" fmla="*/ 0 w 2358642"/>
              <a:gd name="connsiteY5" fmla="*/ 1022351 h 1022351"/>
              <a:gd name="connsiteX6" fmla="*/ 0 w 2358642"/>
              <a:gd name="connsiteY6" fmla="*/ 61913 h 1022351"/>
              <a:gd name="connsiteX7" fmla="*/ 61913 w 2358642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8642" h="1022351">
                <a:moveTo>
                  <a:pt x="61913" y="0"/>
                </a:moveTo>
                <a:lnTo>
                  <a:pt x="2358642" y="0"/>
                </a:lnTo>
                <a:lnTo>
                  <a:pt x="2358642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11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>
            <a:extLst>
              <a:ext uri="{FF2B5EF4-FFF2-40B4-BE49-F238E27FC236}">
                <a16:creationId xmlns:a16="http://schemas.microsoft.com/office/drawing/2014/main" id="{02478E06-5ACE-4FD9-B698-D72A65C49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sz="3600" dirty="0">
                <a:solidFill>
                  <a:srgbClr val="D71920"/>
                </a:solidFill>
                <a:latin typeface="Lucida Sans" panose="020B0602040502020204" pitchFamily="34" charset="0"/>
              </a:rPr>
              <a:t>Nacionalna razvojna strategija 2030</a:t>
            </a:r>
          </a:p>
        </p:txBody>
      </p:sp>
      <p:sp>
        <p:nvSpPr>
          <p:cNvPr id="118787" name="Content Placeholder 2">
            <a:extLst>
              <a:ext uri="{FF2B5EF4-FFF2-40B4-BE49-F238E27FC236}">
                <a16:creationId xmlns:a16="http://schemas.microsoft.com/office/drawing/2014/main" id="{C42BAA5B-563E-4A3D-9F3E-50E2D7828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altLang="sr-Latn-RS" sz="2200" b="1" i="1" dirty="0">
                <a:solidFill>
                  <a:srgbClr val="C00000"/>
                </a:solidFill>
                <a:latin typeface="Lucida Sans" panose="020B0602040502020204" pitchFamily="34" charset="0"/>
              </a:rPr>
              <a:t>Hrvatska je u 2030. godini konkurentna, inovativna </a:t>
            </a:r>
          </a:p>
          <a:p>
            <a:pPr marL="0" indent="0" algn="ctr">
              <a:buNone/>
            </a:pPr>
            <a:r>
              <a:rPr lang="hr-HR" altLang="sr-Latn-RS" sz="2200" b="1" i="1" dirty="0">
                <a:solidFill>
                  <a:srgbClr val="C00000"/>
                </a:solidFill>
                <a:latin typeface="Lucida Sans" panose="020B0602040502020204" pitchFamily="34" charset="0"/>
              </a:rPr>
              <a:t>i sigurna zemlja prepoznatljivog identiteta i kulture, </a:t>
            </a:r>
          </a:p>
          <a:p>
            <a:pPr marL="0" indent="0" algn="ctr">
              <a:buNone/>
            </a:pPr>
            <a:r>
              <a:rPr lang="hr-HR" altLang="sr-Latn-RS" sz="2200" b="1" i="1" dirty="0">
                <a:solidFill>
                  <a:srgbClr val="C00000"/>
                </a:solidFill>
                <a:latin typeface="Lucida Sans" panose="020B0602040502020204" pitchFamily="34" charset="0"/>
              </a:rPr>
              <a:t>zemlja očuvanih resursa, kvalitetnih životnih uvjeta i </a:t>
            </a:r>
          </a:p>
          <a:p>
            <a:pPr marL="0" indent="0" algn="ctr">
              <a:buNone/>
            </a:pPr>
            <a:r>
              <a:rPr lang="hr-HR" altLang="sr-Latn-RS" sz="2200" b="1" i="1" dirty="0">
                <a:solidFill>
                  <a:srgbClr val="C00000"/>
                </a:solidFill>
                <a:latin typeface="Lucida Sans" panose="020B0602040502020204" pitchFamily="34" charset="0"/>
              </a:rPr>
              <a:t>jednakih prilika za sve.</a:t>
            </a:r>
            <a:endParaRPr lang="hr-HR" altLang="sr-Latn-RS" sz="2200" b="1" dirty="0">
              <a:solidFill>
                <a:srgbClr val="C00000"/>
              </a:solidFill>
              <a:latin typeface="Lucida Sans" panose="020B0602040502020204" pitchFamily="34" charset="0"/>
            </a:endParaRPr>
          </a:p>
        </p:txBody>
      </p:sp>
      <p:sp>
        <p:nvSpPr>
          <p:cNvPr id="118790" name="AutoShape 2" descr="Nacionalna razvojna strategija 2030">
            <a:extLst>
              <a:ext uri="{FF2B5EF4-FFF2-40B4-BE49-F238E27FC236}">
                <a16:creationId xmlns:a16="http://schemas.microsoft.com/office/drawing/2014/main" id="{007D618B-221F-4C16-9A07-CBE854AA75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05472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37738-BEE0-48EB-94BB-34165B5B1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sz="3200" dirty="0">
                <a:solidFill>
                  <a:srgbClr val="D71920"/>
                </a:solidFill>
                <a:latin typeface="Lucida Sans" panose="020B0602040502020204" pitchFamily="34" charset="0"/>
              </a:rPr>
              <a:t>Obuhvat tematskih područja i horizontalnih politika u okviru NRS 2030</a:t>
            </a:r>
            <a:endParaRPr lang="hr-HR" sz="3200" dirty="0">
              <a:solidFill>
                <a:srgbClr val="D71920"/>
              </a:solidFill>
              <a:latin typeface="Lucida Sans" panose="020B0602040502020204" pitchFamily="34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31A10D0-34F1-44E8-83C3-251343AA8B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2031220"/>
            <a:ext cx="8002587" cy="327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853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38B070-D916-4A47-8BFB-C290567A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sr-Latn-RS" sz="3600" kern="1200" dirty="0" err="1">
                <a:solidFill>
                  <a:srgbClr val="C00000"/>
                </a:solidFill>
                <a:latin typeface="Lucida Sans" panose="020B0602040502020204" pitchFamily="34" charset="0"/>
              </a:rPr>
              <a:t>Razvojni</a:t>
            </a:r>
            <a:r>
              <a:rPr lang="en-US" altLang="sr-Latn-RS" sz="3600" kern="1200" dirty="0">
                <a:solidFill>
                  <a:srgbClr val="C00000"/>
                </a:solidFill>
                <a:latin typeface="Lucida Sans" panose="020B0602040502020204" pitchFamily="34" charset="0"/>
              </a:rPr>
              <a:t> </a:t>
            </a:r>
            <a:r>
              <a:rPr lang="en-US" altLang="sr-Latn-RS" sz="3600" kern="1200" dirty="0" err="1">
                <a:solidFill>
                  <a:srgbClr val="C00000"/>
                </a:solidFill>
                <a:latin typeface="Lucida Sans" panose="020B0602040502020204" pitchFamily="34" charset="0"/>
              </a:rPr>
              <a:t>smjerovi</a:t>
            </a:r>
            <a:endParaRPr lang="en-US" sz="3600" kern="1200" dirty="0">
              <a:solidFill>
                <a:srgbClr val="C00000"/>
              </a:solidFill>
              <a:latin typeface="Lucida Sans" panose="020B06020405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A1342D9-3F83-459D-BFF7-483FDC7FAA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5051" y="557189"/>
            <a:ext cx="8241898" cy="4629236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875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>
            <a:extLst>
              <a:ext uri="{FF2B5EF4-FFF2-40B4-BE49-F238E27FC236}">
                <a16:creationId xmlns:a16="http://schemas.microsoft.com/office/drawing/2014/main" id="{38379A3B-7B18-4D39-B8FE-E28AF512C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sz="3600" dirty="0">
                <a:solidFill>
                  <a:srgbClr val="D71920"/>
                </a:solidFill>
                <a:latin typeface="Lucida Sans" panose="020B0602040502020204" pitchFamily="34" charset="0"/>
              </a:rPr>
              <a:t>Razvojni smjerovi</a:t>
            </a:r>
          </a:p>
        </p:txBody>
      </p:sp>
      <p:sp>
        <p:nvSpPr>
          <p:cNvPr id="121859" name="Content Placeholder 4">
            <a:extLst>
              <a:ext uri="{FF2B5EF4-FFF2-40B4-BE49-F238E27FC236}">
                <a16:creationId xmlns:a16="http://schemas.microsoft.com/office/drawing/2014/main" id="{65DFEBB0-1413-4C94-BFE6-C03924C60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altLang="sr-Latn-RS" sz="1600" dirty="0">
                <a:latin typeface="Lucida Sans" panose="020B0602040502020204" pitchFamily="34" charset="0"/>
              </a:rPr>
              <a:t>Konkurentno i inovativno gospodarstvo</a:t>
            </a:r>
          </a:p>
          <a:p>
            <a:r>
              <a:rPr lang="hr-HR" altLang="sr-Latn-RS" sz="1600" dirty="0">
                <a:latin typeface="Lucida Sans" panose="020B0602040502020204" pitchFamily="34" charset="0"/>
              </a:rPr>
              <a:t>Obrazovani i zaposleni ljudi</a:t>
            </a:r>
          </a:p>
          <a:p>
            <a:r>
              <a:rPr lang="hr-HR" altLang="sr-Latn-RS" sz="1600" dirty="0">
                <a:latin typeface="Lucida Sans" panose="020B0602040502020204" pitchFamily="34" charset="0"/>
              </a:rPr>
              <a:t>Učinkovito i djelotvorno pravosuđe, javna uprava i upravljanje državnom imovinom</a:t>
            </a:r>
          </a:p>
          <a:p>
            <a:r>
              <a:rPr lang="hr-HR" altLang="sr-Latn-RS" sz="1600" dirty="0">
                <a:latin typeface="Lucida Sans" panose="020B0602040502020204" pitchFamily="34" charset="0"/>
              </a:rPr>
              <a:t>Globalna prepoznatljivost i jačanje međunarodnog položaja i uloge Hrvatske</a:t>
            </a:r>
          </a:p>
          <a:p>
            <a:r>
              <a:rPr lang="hr-HR" altLang="sr-Latn-RS" sz="1600" dirty="0">
                <a:latin typeface="Lucida Sans" panose="020B0602040502020204" pitchFamily="34" charset="0"/>
              </a:rPr>
              <a:t>Zdrav, aktivan i kvalitetan život</a:t>
            </a:r>
          </a:p>
          <a:p>
            <a:r>
              <a:rPr lang="hr-HR" altLang="sr-Latn-RS" sz="1600" dirty="0">
                <a:latin typeface="Lucida Sans" panose="020B0602040502020204" pitchFamily="34" charset="0"/>
              </a:rPr>
              <a:t>Demografska revitalizacija i bolji položaj obitelji</a:t>
            </a:r>
          </a:p>
          <a:p>
            <a:r>
              <a:rPr lang="hr-HR" altLang="sr-Latn-RS" sz="1600" dirty="0">
                <a:latin typeface="Lucida Sans" panose="020B0602040502020204" pitchFamily="34" charset="0"/>
              </a:rPr>
              <a:t>Sigurnost za stabilan razvoj </a:t>
            </a:r>
          </a:p>
          <a:p>
            <a:r>
              <a:rPr lang="hr-HR" altLang="sr-Latn-RS" sz="1600" dirty="0">
                <a:latin typeface="Lucida Sans" panose="020B0602040502020204" pitchFamily="34" charset="0"/>
              </a:rPr>
              <a:t>Ekološka i energetska tranzicija za klimatsku neutralnost</a:t>
            </a:r>
          </a:p>
          <a:p>
            <a:r>
              <a:rPr lang="hr-HR" altLang="sr-Latn-RS" sz="1600" dirty="0">
                <a:latin typeface="Lucida Sans" panose="020B0602040502020204" pitchFamily="34" charset="0"/>
              </a:rPr>
              <a:t>Samodostatnost u hrani i razvoj </a:t>
            </a:r>
            <a:r>
              <a:rPr lang="hr-HR" altLang="sr-Latn-RS" sz="1600" dirty="0" err="1">
                <a:latin typeface="Lucida Sans" panose="020B0602040502020204" pitchFamily="34" charset="0"/>
              </a:rPr>
              <a:t>biogospodarstva</a:t>
            </a:r>
            <a:endParaRPr lang="hr-HR" altLang="sr-Latn-RS" sz="1600" dirty="0">
              <a:latin typeface="Lucida Sans" panose="020B0602040502020204" pitchFamily="34" charset="0"/>
            </a:endParaRPr>
          </a:p>
          <a:p>
            <a:r>
              <a:rPr lang="hr-HR" altLang="sr-Latn-RS" sz="1600" dirty="0">
                <a:latin typeface="Lucida Sans" panose="020B0602040502020204" pitchFamily="34" charset="0"/>
              </a:rPr>
              <a:t>Održiva mobilnost</a:t>
            </a:r>
          </a:p>
          <a:p>
            <a:r>
              <a:rPr lang="hr-HR" altLang="sr-Latn-RS" sz="1600" dirty="0">
                <a:latin typeface="Lucida Sans" panose="020B0602040502020204" pitchFamily="34" charset="0"/>
              </a:rPr>
              <a:t>Digitalna tranzicija društva i gospodarstva</a:t>
            </a:r>
          </a:p>
          <a:p>
            <a:r>
              <a:rPr lang="hr-HR" altLang="sr-Latn-RS" sz="1600" dirty="0">
                <a:latin typeface="Lucida Sans" panose="020B0602040502020204" pitchFamily="34" charset="0"/>
              </a:rPr>
              <a:t>Razvoj potpomognutih područja i područja s razvojnim posebnostima</a:t>
            </a:r>
          </a:p>
          <a:p>
            <a:r>
              <a:rPr lang="hr-HR" altLang="sr-Latn-RS" sz="1600" dirty="0">
                <a:latin typeface="Lucida Sans" panose="020B0602040502020204" pitchFamily="34" charset="0"/>
              </a:rPr>
              <a:t>Jačanje regionalne konkurentnosti</a:t>
            </a:r>
          </a:p>
        </p:txBody>
      </p:sp>
    </p:spTree>
    <p:extLst>
      <p:ext uri="{BB962C8B-B14F-4D97-AF65-F5344CB8AC3E}">
        <p14:creationId xmlns:p14="http://schemas.microsoft.com/office/powerpoint/2010/main" val="2680288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0523C-42CA-43F4-8C45-7A61BC1B6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sr-Latn-RS" sz="3600" kern="1200" dirty="0" err="1">
                <a:solidFill>
                  <a:srgbClr val="C00000"/>
                </a:solidFill>
                <a:latin typeface="Lucida Sans" panose="020B0602040502020204" pitchFamily="34" charset="0"/>
              </a:rPr>
              <a:t>Konkurentno</a:t>
            </a:r>
            <a:r>
              <a:rPr lang="en-US" altLang="sr-Latn-RS" sz="3600" kern="1200" dirty="0">
                <a:solidFill>
                  <a:srgbClr val="C00000"/>
                </a:solidFill>
                <a:latin typeface="Lucida Sans" panose="020B0602040502020204" pitchFamily="34" charset="0"/>
              </a:rPr>
              <a:t> </a:t>
            </a:r>
            <a:r>
              <a:rPr lang="en-US" altLang="sr-Latn-RS" sz="3600" kern="1200" dirty="0" err="1">
                <a:solidFill>
                  <a:srgbClr val="C00000"/>
                </a:solidFill>
                <a:latin typeface="Lucida Sans" panose="020B0602040502020204" pitchFamily="34" charset="0"/>
              </a:rPr>
              <a:t>i</a:t>
            </a:r>
            <a:r>
              <a:rPr lang="en-US" altLang="sr-Latn-RS" sz="3600" kern="1200" dirty="0">
                <a:solidFill>
                  <a:srgbClr val="C00000"/>
                </a:solidFill>
                <a:latin typeface="Lucida Sans" panose="020B0602040502020204" pitchFamily="34" charset="0"/>
              </a:rPr>
              <a:t> </a:t>
            </a:r>
            <a:r>
              <a:rPr lang="en-US" altLang="sr-Latn-RS" sz="3600" kern="1200" dirty="0" err="1">
                <a:solidFill>
                  <a:srgbClr val="C00000"/>
                </a:solidFill>
                <a:latin typeface="Lucida Sans" panose="020B0602040502020204" pitchFamily="34" charset="0"/>
              </a:rPr>
              <a:t>inovativno</a:t>
            </a:r>
            <a:r>
              <a:rPr lang="en-US" altLang="sr-Latn-RS" sz="3600" kern="1200" dirty="0">
                <a:solidFill>
                  <a:srgbClr val="C00000"/>
                </a:solidFill>
                <a:latin typeface="Lucida Sans" panose="020B0602040502020204" pitchFamily="34" charset="0"/>
              </a:rPr>
              <a:t> </a:t>
            </a:r>
            <a:r>
              <a:rPr lang="en-US" altLang="sr-Latn-RS" sz="3600" kern="1200" dirty="0" err="1">
                <a:solidFill>
                  <a:srgbClr val="C00000"/>
                </a:solidFill>
                <a:latin typeface="Lucida Sans" panose="020B0602040502020204" pitchFamily="34" charset="0"/>
              </a:rPr>
              <a:t>gospodarstvo</a:t>
            </a:r>
            <a:endParaRPr lang="en-US" sz="3600" kern="1200" dirty="0">
              <a:solidFill>
                <a:srgbClr val="C00000"/>
              </a:solidFill>
              <a:latin typeface="Lucida Sans" panose="020B06020405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7FB9BE8-4C9F-484F-A27A-1228DDE19D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7484" y="1845426"/>
            <a:ext cx="9493979" cy="445030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085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40592-60FC-4111-B099-4B78D8BCD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600" dirty="0">
                <a:solidFill>
                  <a:srgbClr val="C00000"/>
                </a:solidFill>
                <a:latin typeface="Lucida Sans" panose="020B0602040502020204" pitchFamily="34" charset="0"/>
              </a:rPr>
              <a:t>Obrazovani i zaposleni ljudi</a:t>
            </a:r>
            <a:endParaRPr lang="hr-HR" sz="3600" dirty="0">
              <a:solidFill>
                <a:srgbClr val="C00000"/>
              </a:solidFill>
              <a:latin typeface="Lucida Sans" panose="020B06020405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5FE72FA-556E-492A-A768-E7D2DAB297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581" y="1828007"/>
            <a:ext cx="79438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630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1E10D-E3A5-4FD6-B189-3D582454F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hr-HR" altLang="sr-Latn-RS" sz="2400" b="1" dirty="0">
                <a:solidFill>
                  <a:srgbClr val="C00000"/>
                </a:solidFill>
                <a:latin typeface="Lucida Sans" panose="020B0602040502020204" pitchFamily="34" charset="0"/>
              </a:rPr>
            </a:br>
            <a:r>
              <a:rPr lang="hr-HR" altLang="sr-Latn-RS" sz="3600" dirty="0">
                <a:solidFill>
                  <a:srgbClr val="C00000"/>
                </a:solidFill>
                <a:latin typeface="Lucida Sans" panose="020B0602040502020204" pitchFamily="34" charset="0"/>
              </a:rPr>
              <a:t>Učinkovito i djelotvorno pravosuđe, javna uprava i upravljanje državnom imovinom</a:t>
            </a:r>
            <a:endParaRPr lang="hr-HR" sz="3600" dirty="0">
              <a:solidFill>
                <a:srgbClr val="C00000"/>
              </a:solidFill>
              <a:latin typeface="Lucida Sans" panose="020B0602040502020204" pitchFamily="34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61778FF-BADB-4080-9C90-979A593AF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7568" y="2030258"/>
            <a:ext cx="8003232" cy="328132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453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7BF9AF6-81E2-4A46-A4CC-908B38C92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sr-Latn-RS" sz="3200" dirty="0">
                <a:solidFill>
                  <a:srgbClr val="C00000"/>
                </a:solidFill>
                <a:latin typeface="Lucida Sans" panose="020B0602040502020204" pitchFamily="34" charset="0"/>
              </a:rPr>
              <a:t>Globalna prepoznatljivost i jačanje međunarodnog položaja i uloge Hrvatske</a:t>
            </a:r>
            <a:endParaRPr lang="en-US" sz="3200" dirty="0">
              <a:solidFill>
                <a:srgbClr val="C00000"/>
              </a:solidFill>
              <a:latin typeface="Lucida Sans" panose="020B06020405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F48754B-2045-4EF1-B3C4-EB351EA906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0275" y="2653506"/>
            <a:ext cx="7791450" cy="269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432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2EC80C9-2575-40DD-9E07-5D477D98B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sz="3200" dirty="0">
                <a:solidFill>
                  <a:srgbClr val="C00000"/>
                </a:solidFill>
                <a:latin typeface="Lucida Sans" panose="020B0602040502020204" pitchFamily="34" charset="0"/>
              </a:rPr>
              <a:t>Zdrav, aktivan i kvalitetan život</a:t>
            </a:r>
            <a:endParaRPr lang="en-US" sz="3200" dirty="0">
              <a:solidFill>
                <a:srgbClr val="C00000"/>
              </a:solidFill>
              <a:latin typeface="Lucida Sans" panose="020B06020405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9E7201F-2C2D-4B4A-B774-D17DAC2F9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7568" y="2100286"/>
            <a:ext cx="8003232" cy="31412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892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DEBB517-820E-441C-8AC1-CF04EE74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sr-Latn-RS" sz="3200" dirty="0">
                <a:solidFill>
                  <a:srgbClr val="C00000"/>
                </a:solidFill>
                <a:latin typeface="Lucida Sans" panose="020B0602040502020204" pitchFamily="34" charset="0"/>
              </a:rPr>
              <a:t>Demografska revitalizacija i bolji položaj obitelji</a:t>
            </a:r>
            <a:endParaRPr lang="en-US" sz="3200" dirty="0">
              <a:solidFill>
                <a:srgbClr val="C00000"/>
              </a:solidFill>
              <a:latin typeface="Lucida Sans" panose="020B06020405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B55DDD9-63B0-4AF5-AB13-6AA5DCC048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8850" y="2810669"/>
            <a:ext cx="7734300" cy="2381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7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21FD-30FB-4A7C-8575-22EBFEA90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>
                <a:solidFill>
                  <a:srgbClr val="C00000"/>
                </a:solidFill>
                <a:latin typeface="Lucida Sans" panose="020B0602040502020204" pitchFamily="34" charset="0"/>
              </a:rPr>
              <a:t>Sadržaj predavanja</a:t>
            </a:r>
            <a:endParaRPr lang="hr-HR" sz="3600" dirty="0">
              <a:solidFill>
                <a:srgbClr val="C00000"/>
              </a:solidFill>
              <a:latin typeface="Lucida Sans" panose="020B06020405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B1B29-9DE6-4B8A-97FF-DA0A56719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>
                <a:latin typeface="Lucida Sans" panose="020B0602040502020204" pitchFamily="34" charset="0"/>
              </a:rPr>
              <a:t>Nacionalni i europski projekti</a:t>
            </a:r>
          </a:p>
          <a:p>
            <a:r>
              <a:rPr lang="hr-HR">
                <a:latin typeface="Lucida Sans" panose="020B0602040502020204" pitchFamily="34" charset="0"/>
              </a:rPr>
              <a:t>Projektno planiranje i upravljanje projektima</a:t>
            </a:r>
          </a:p>
          <a:p>
            <a:r>
              <a:rPr lang="hr-HR">
                <a:latin typeface="Lucida Sans" panose="020B0602040502020204" pitchFamily="34" charset="0"/>
              </a:rPr>
              <a:t>Radionica</a:t>
            </a:r>
            <a:endParaRPr lang="hr-HR" dirty="0">
              <a:latin typeface="Lucida Sans" panose="020B0602040502020204" pitchFamily="34" charset="0"/>
            </a:endParaRPr>
          </a:p>
        </p:txBody>
      </p:sp>
      <p:pic>
        <p:nvPicPr>
          <p:cNvPr id="8194" name="Picture 2" descr="SC-Project-Icon - UCF Libraries">
            <a:extLst>
              <a:ext uri="{FF2B5EF4-FFF2-40B4-BE49-F238E27FC236}">
                <a16:creationId xmlns:a16="http://schemas.microsoft.com/office/drawing/2014/main" id="{439E2763-F7E8-4EA2-B221-A2C6B48D7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211" y="3295853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285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FA5D0-00C6-436C-A832-FF54D1672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br>
              <a:rPr lang="hr-HR" altLang="sr-Latn-RS" sz="3200" dirty="0">
                <a:solidFill>
                  <a:srgbClr val="C00000"/>
                </a:solidFill>
                <a:latin typeface="Lucida Sans" panose="020B0602040502020204" pitchFamily="34" charset="0"/>
              </a:rPr>
            </a:br>
            <a:r>
              <a:rPr lang="hr-HR" altLang="sr-Latn-RS" sz="3200" dirty="0">
                <a:solidFill>
                  <a:srgbClr val="C00000"/>
                </a:solidFill>
                <a:latin typeface="Lucida Sans" panose="020B0602040502020204" pitchFamily="34" charset="0"/>
              </a:rPr>
              <a:t>Sigurnost za stabilan razvoj </a:t>
            </a:r>
            <a:endParaRPr lang="hr-HR" sz="3200" dirty="0">
              <a:solidFill>
                <a:srgbClr val="C00000"/>
              </a:solidFill>
              <a:latin typeface="Lucida Sans" panose="020B06020405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A813EC8-0865-4277-BEB5-746DFBF71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7568" y="2396722"/>
            <a:ext cx="8003232" cy="25483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131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F895B8-B6B4-4C60-9CFA-D2A40BD27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hr-HR" altLang="sr-Latn-RS" sz="3200" dirty="0">
                <a:solidFill>
                  <a:srgbClr val="C00000"/>
                </a:solidFill>
                <a:latin typeface="Lucida Sans" panose="020B0602040502020204" pitchFamily="34" charset="0"/>
              </a:rPr>
            </a:br>
            <a:r>
              <a:rPr lang="hr-HR" altLang="sr-Latn-RS" sz="4000" dirty="0">
                <a:solidFill>
                  <a:srgbClr val="C00000"/>
                </a:solidFill>
                <a:latin typeface="Lucida Sans" panose="020B0602040502020204" pitchFamily="34" charset="0"/>
              </a:rPr>
              <a:t>Ekološka i energetska tranzicija za klimatsku neutralnost</a:t>
            </a:r>
            <a:endParaRPr lang="en-US" sz="4000" dirty="0">
              <a:solidFill>
                <a:srgbClr val="C00000"/>
              </a:solidFill>
              <a:latin typeface="Lucida Sans" panose="020B06020405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0038446-09DE-4E0A-8627-192A4B1151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215795"/>
            <a:ext cx="10515600" cy="35709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466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BE188-2D64-4778-AB5A-C62E80686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hr-HR" altLang="sr-Latn-RS" sz="3600" dirty="0">
                <a:solidFill>
                  <a:srgbClr val="C00000"/>
                </a:solidFill>
                <a:latin typeface="Lucida Sans" panose="020B0602040502020204" pitchFamily="34" charset="0"/>
              </a:rPr>
              <a:t>Samodostatnost u hrani i razvoj </a:t>
            </a:r>
            <a:r>
              <a:rPr lang="hr-HR" altLang="sr-Latn-RS" sz="3600" dirty="0" err="1">
                <a:solidFill>
                  <a:srgbClr val="C00000"/>
                </a:solidFill>
                <a:latin typeface="Lucida Sans" panose="020B0602040502020204" pitchFamily="34" charset="0"/>
              </a:rPr>
              <a:t>biogospodarstva</a:t>
            </a:r>
            <a:endParaRPr lang="hr-HR" sz="3600" dirty="0">
              <a:solidFill>
                <a:srgbClr val="C00000"/>
              </a:solidFill>
              <a:latin typeface="Lucida Sans" panose="020B06020405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8BA2ED6-B875-43E9-93E6-A48FB65FBE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978487"/>
            <a:ext cx="8002587" cy="33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548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FFC53-0827-4E44-885E-75AA9C949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sz="3600" dirty="0">
                <a:solidFill>
                  <a:srgbClr val="C00000"/>
                </a:solidFill>
                <a:latin typeface="Lucida Sans" panose="020B0602040502020204" pitchFamily="34" charset="0"/>
              </a:rPr>
              <a:t>Održiva mobilnost</a:t>
            </a:r>
            <a:endParaRPr lang="hr-HR" sz="3600" dirty="0">
              <a:solidFill>
                <a:srgbClr val="C00000"/>
              </a:solidFill>
              <a:latin typeface="Lucida Sans" panose="020B06020405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A366CD1-C97F-43A2-B310-11D9B26AE2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2351260"/>
            <a:ext cx="8002587" cy="263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537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F3DF8-D46C-424A-B454-CD50182A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sz="3600" dirty="0">
                <a:solidFill>
                  <a:srgbClr val="C00000"/>
                </a:solidFill>
                <a:latin typeface="Lucida Sans" panose="020B0602040502020204" pitchFamily="34" charset="0"/>
              </a:rPr>
              <a:t>Digitalna tranzicija društva i gospodarstva</a:t>
            </a:r>
            <a:endParaRPr lang="hr-HR" sz="3600" dirty="0">
              <a:solidFill>
                <a:srgbClr val="C00000"/>
              </a:solidFill>
              <a:latin typeface="Lucida Sans" panose="020B06020405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DDC612F-2629-4640-8407-6F25EDB8EF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2309159"/>
            <a:ext cx="8002587" cy="272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355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6EB38-8871-4C43-8406-D3D156FA8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sz="3600" dirty="0">
                <a:solidFill>
                  <a:srgbClr val="C00000"/>
                </a:solidFill>
                <a:latin typeface="Lucida Sans" panose="020B0602040502020204" pitchFamily="34" charset="0"/>
              </a:rPr>
              <a:t>Razvoj potpomognutih područja i područja s razvojnim posebnostima</a:t>
            </a:r>
            <a:endParaRPr lang="hr-HR" sz="3600" dirty="0">
              <a:solidFill>
                <a:srgbClr val="C00000"/>
              </a:solidFill>
              <a:latin typeface="Lucida Sans" panose="020B06020405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D33C244-D886-4D5C-A531-51FD1275C0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2291099"/>
            <a:ext cx="8002587" cy="275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866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428B7-D3FE-4185-BD70-307D1B1E2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sz="3600" dirty="0">
                <a:solidFill>
                  <a:srgbClr val="C00000"/>
                </a:solidFill>
                <a:latin typeface="Lucida Sans" panose="020B0602040502020204" pitchFamily="34" charset="0"/>
              </a:rPr>
              <a:t>Jačanje regionalne konkurentnosti</a:t>
            </a:r>
            <a:endParaRPr lang="hr-HR" sz="3600" dirty="0">
              <a:solidFill>
                <a:srgbClr val="C00000"/>
              </a:solidFill>
              <a:latin typeface="Lucida Sans" panose="020B06020405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9D0244C-B9FD-43FB-8293-1603B0148A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2337330"/>
            <a:ext cx="8002587" cy="266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117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254" name="Rectangle 138253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8256" name="Arc 138255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242" name="Title 4">
            <a:extLst>
              <a:ext uri="{FF2B5EF4-FFF2-40B4-BE49-F238E27FC236}">
                <a16:creationId xmlns:a16="http://schemas.microsoft.com/office/drawing/2014/main" id="{B9B52828-94A3-433B-B741-2AB988D52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hr-HR" altLang="sr-Latn-RS" sz="3600" b="1" dirty="0">
                <a:solidFill>
                  <a:srgbClr val="C00000"/>
                </a:solidFill>
                <a:latin typeface="Lucida Sans" panose="020B0602040502020204" pitchFamily="34" charset="0"/>
              </a:rPr>
              <a:t>Ostale strategije</a:t>
            </a:r>
          </a:p>
        </p:txBody>
      </p:sp>
      <p:sp>
        <p:nvSpPr>
          <p:cNvPr id="138258" name="Freeform: Shape 138257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8245" name="Picture 138244" descr="Light bulb on yellow background with sketched light beams and cord">
            <a:extLst>
              <a:ext uri="{FF2B5EF4-FFF2-40B4-BE49-F238E27FC236}">
                <a16:creationId xmlns:a16="http://schemas.microsoft.com/office/drawing/2014/main" id="{F0993516-4483-E2DB-9314-9B0C6B39A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50" r="3990" b="-1"/>
          <a:stretch/>
        </p:blipFill>
        <p:spPr>
          <a:xfrm>
            <a:off x="891956" y="511293"/>
            <a:ext cx="4399833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38243" name="Content Placeholder 5">
            <a:extLst>
              <a:ext uri="{FF2B5EF4-FFF2-40B4-BE49-F238E27FC236}">
                <a16:creationId xmlns:a16="http://schemas.microsoft.com/office/drawing/2014/main" id="{31B9AB1E-B29F-4220-BC8D-28B5B0B4B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altLang="sr-Latn-RS" sz="1500" dirty="0">
                <a:latin typeface="Lucida Sans" panose="020B0602040502020204" pitchFamily="34" charset="0"/>
              </a:rPr>
              <a:t>Nacionalni plan razvoja poduzetništva Republike Hrvatske za razdoblje 2021. – 2030. 	</a:t>
            </a:r>
          </a:p>
          <a:p>
            <a:pPr>
              <a:defRPr/>
            </a:pPr>
            <a:r>
              <a:rPr lang="hr-HR" altLang="sr-Latn-RS" sz="1500" dirty="0">
                <a:latin typeface="Lucida Sans" panose="020B0602040502020204" pitchFamily="34" charset="0"/>
              </a:rPr>
              <a:t>Nacionalni plan za digitalnu transformaciju gospodarstva za razdoblje 2021.-2027. </a:t>
            </a:r>
          </a:p>
          <a:p>
            <a:pPr>
              <a:defRPr/>
            </a:pPr>
            <a:r>
              <a:rPr lang="hr-HR" altLang="sr-Latn-RS" sz="1500" dirty="0">
                <a:latin typeface="Lucida Sans" panose="020B0602040502020204" pitchFamily="34" charset="0"/>
              </a:rPr>
              <a:t>Nacionalni plan poticanja inovacija Republike Hrvatske za razdoblje 2021. – 2029. 	</a:t>
            </a:r>
          </a:p>
          <a:p>
            <a:pPr>
              <a:defRPr/>
            </a:pPr>
            <a:r>
              <a:rPr lang="hr-HR" altLang="sr-Latn-RS" sz="1500" dirty="0">
                <a:latin typeface="Lucida Sans" panose="020B0602040502020204" pitchFamily="34" charset="0"/>
              </a:rPr>
              <a:t>Nacionalni plan za internacionalizaciju gospodarstva Republike Hrvatske za razdoblje 2021. – 2029. 	</a:t>
            </a:r>
          </a:p>
          <a:p>
            <a:pPr>
              <a:defRPr/>
            </a:pPr>
            <a:r>
              <a:rPr lang="hr-HR" altLang="sr-Latn-RS" sz="1500" dirty="0">
                <a:latin typeface="Lucida Sans" panose="020B0602040502020204" pitchFamily="34" charset="0"/>
              </a:rPr>
              <a:t>Plan gospodarenja otpadom Republike Hrvatske za razdoblje 2023. – 2028. </a:t>
            </a:r>
          </a:p>
          <a:p>
            <a:pPr>
              <a:defRPr/>
            </a:pPr>
            <a:r>
              <a:rPr lang="hr-HR" altLang="sr-Latn-RS" sz="1500" dirty="0">
                <a:latin typeface="Lucida Sans" panose="020B0602040502020204" pitchFamily="34" charset="0"/>
              </a:rPr>
              <a:t>Strategija pametne specijalizacije od 2021. do 2029. godine</a:t>
            </a:r>
          </a:p>
          <a:p>
            <a:pPr>
              <a:defRPr/>
            </a:pPr>
            <a:r>
              <a:rPr lang="hr-HR" altLang="sr-Latn-RS" sz="1500" dirty="0">
                <a:latin typeface="Lucida Sans" panose="020B0602040502020204" pitchFamily="34" charset="0"/>
              </a:rPr>
              <a:t>Strategija </a:t>
            </a:r>
            <a:r>
              <a:rPr lang="hr-HR" altLang="sr-Latn-RS" sz="1500" dirty="0" err="1">
                <a:latin typeface="Lucida Sans" panose="020B0602040502020204" pitchFamily="34" charset="0"/>
              </a:rPr>
              <a:t>niskougljičnog</a:t>
            </a:r>
            <a:r>
              <a:rPr lang="hr-HR" altLang="sr-Latn-RS" sz="1500" dirty="0">
                <a:latin typeface="Lucida Sans" panose="020B0602040502020204" pitchFamily="34" charset="0"/>
              </a:rPr>
              <a:t> razvoja Republike Hrvatske do 2030. s pogledom na 2050. </a:t>
            </a:r>
            <a:r>
              <a:rPr lang="hr-HR" altLang="sr-Latn-RS" sz="1500" dirty="0">
                <a:latin typeface="+mj-lt"/>
              </a:rPr>
              <a:t>		</a:t>
            </a:r>
          </a:p>
          <a:p>
            <a:pPr marL="0" indent="0">
              <a:buNone/>
              <a:defRPr/>
            </a:pPr>
            <a:endParaRPr lang="hr-HR" altLang="sr-Latn-RS" sz="1500" dirty="0"/>
          </a:p>
        </p:txBody>
      </p:sp>
    </p:spTree>
    <p:extLst>
      <p:ext uri="{BB962C8B-B14F-4D97-AF65-F5344CB8AC3E}">
        <p14:creationId xmlns:p14="http://schemas.microsoft.com/office/powerpoint/2010/main" val="985667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13">
            <a:extLst>
              <a:ext uri="{FF2B5EF4-FFF2-40B4-BE49-F238E27FC236}">
                <a16:creationId xmlns:a16="http://schemas.microsoft.com/office/drawing/2014/main" id="{025CBEF8-C43C-4537-B7E1-15DD84F00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 bwMode="auto">
          <a:xfrm>
            <a:off x="20" y="10"/>
            <a:ext cx="12191979" cy="5486390"/>
          </a:xfrm>
          <a:prstGeom prst="rect">
            <a:avLst/>
          </a:prstGeom>
          <a:noFill/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16F0CA-17E3-4B15-AC7A-99DC14AF1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6" y="5746071"/>
            <a:ext cx="7015499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Lucida Sans" panose="020B0602040502020204" pitchFamily="34" charset="0"/>
              </a:rPr>
              <a:t>Europski</a:t>
            </a:r>
            <a:r>
              <a:rPr lang="en-US" sz="3600" b="1" dirty="0">
                <a:solidFill>
                  <a:srgbClr val="C00000"/>
                </a:solidFill>
                <a:latin typeface="Lucida Sans" panose="020B0602040502020204" pitchFamily="34" charset="0"/>
              </a:rPr>
              <a:t> projekti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8E78AD-0723-4AE1-9AA2-910DAB928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05056" y="5746071"/>
            <a:ext cx="4114801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150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61906A-B736-44D2-B648-CF4F0D139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1600" b="1" dirty="0">
                <a:latin typeface="Lucida Sans" panose="020B0602040502020204" pitchFamily="34" charset="0"/>
              </a:rPr>
              <a:t>Europska sredstva dodjeljuju se u sklopu sedmogodišnjih financijskih razdoblja ili perspektiva te smo upravo na početku novog financijskog razdoblja 2021.-2027. Omotnica proračuna Europske unije najveća je do sada te iznosi </a:t>
            </a:r>
            <a:r>
              <a:rPr lang="hr-HR" sz="1600" b="1" dirty="0">
                <a:solidFill>
                  <a:srgbClr val="C00000"/>
                </a:solidFill>
                <a:latin typeface="Lucida Sans" panose="020B0602040502020204" pitchFamily="34" charset="0"/>
              </a:rPr>
              <a:t>1 824,3 milijardi eura, a za Republiku Hrvatsku na raspolaganju je više od 25 milijardi eura u tekućim cijenama.</a:t>
            </a:r>
            <a:br>
              <a:rPr lang="hr-HR" sz="1600" b="1" dirty="0">
                <a:solidFill>
                  <a:srgbClr val="C00000"/>
                </a:solidFill>
                <a:latin typeface="Lucida Sans" panose="020B0602040502020204" pitchFamily="34" charset="0"/>
              </a:rPr>
            </a:br>
            <a:endParaRPr lang="en-US" sz="1600" kern="1200" dirty="0">
              <a:solidFill>
                <a:srgbClr val="C00000"/>
              </a:solidFill>
              <a:latin typeface="Lucida Sans" panose="020B0602040502020204" pitchFamily="34" charset="0"/>
            </a:endParaRPr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8B72FBF-5DF9-47FD-8AC1-7A43D3376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238" y="925207"/>
            <a:ext cx="7608304" cy="507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Rectangle 410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5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1711AF-ADD1-4E34-8DDC-506EE9522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16" t="15441" r="9932" b="10436"/>
          <a:stretch/>
        </p:blipFill>
        <p:spPr>
          <a:xfrm>
            <a:off x="3295535" y="643466"/>
            <a:ext cx="560092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45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80C47BD1-9597-4B88-B2B9-BE3C2E1C1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pPr algn="ctr">
              <a:spcBef>
                <a:spcPct val="20000"/>
              </a:spcBef>
            </a:pPr>
            <a:br>
              <a:rPr lang="hr-HR" altLang="sr-Latn-RS" sz="3600" dirty="0">
                <a:latin typeface="Lucida Sans" panose="020B0602040502020204" pitchFamily="34" charset="0"/>
              </a:rPr>
            </a:br>
            <a:r>
              <a:rPr lang="hr-HR" altLang="sr-Latn-RS" sz="3600" dirty="0">
                <a:solidFill>
                  <a:srgbClr val="C00000"/>
                </a:solidFill>
                <a:latin typeface="Lucida Sans" panose="020B0602040502020204" pitchFamily="34" charset="0"/>
              </a:rPr>
              <a:t>EU FONDOVI vs. PROGRAMI UNIJE</a:t>
            </a:r>
            <a:endParaRPr lang="hr-HR" sz="3600" dirty="0">
              <a:solidFill>
                <a:srgbClr val="C00000"/>
              </a:solidFill>
              <a:latin typeface="Lucida Sans" panose="020B0602040502020204" pitchFamily="34" charset="0"/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23EA4720-EE6C-418F-9A39-804DB6DC7A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1973"/>
              </p:ext>
            </p:extLst>
          </p:nvPr>
        </p:nvGraphicFramePr>
        <p:xfrm>
          <a:off x="2274888" y="2133600"/>
          <a:ext cx="723900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5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3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1800" dirty="0">
                          <a:latin typeface="Lucida Sans" panose="020B0602040502020204" pitchFamily="34" charset="0"/>
                        </a:rPr>
                        <a:t>EUROPSKI STRUKTURNI I INVESTICIJSKI FONDOVI</a:t>
                      </a:r>
                      <a:endParaRPr lang="en-US" sz="1800" dirty="0">
                        <a:latin typeface="Lucida Sans" panose="020B0602040502020204" pitchFamily="34" charset="0"/>
                      </a:endParaRPr>
                    </a:p>
                  </a:txBody>
                  <a:tcPr marL="84412" marR="84412"/>
                </a:tc>
                <a:tc>
                  <a:txBody>
                    <a:bodyPr/>
                    <a:lstStyle/>
                    <a:p>
                      <a:r>
                        <a:rPr lang="hr-HR" sz="1800" dirty="0">
                          <a:latin typeface="Lucida Sans" panose="020B0602040502020204" pitchFamily="34" charset="0"/>
                        </a:rPr>
                        <a:t>PROGRAMI UNIJE</a:t>
                      </a:r>
                      <a:endParaRPr lang="en-US" sz="1800" dirty="0">
                        <a:latin typeface="Lucida Sans" panose="020B0602040502020204" pitchFamily="34" charset="0"/>
                      </a:endParaRPr>
                    </a:p>
                  </a:txBody>
                  <a:tcPr marL="84412" marR="844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Lucida Sans" panose="020B0602040502020204" pitchFamily="34" charset="0"/>
                          <a:ea typeface="+mn-ea"/>
                          <a:cs typeface="+mn-cs"/>
                        </a:rPr>
                        <a:t>Decentralizirani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Lucida Sans" panose="020B0602040502020204" pitchFamily="34" charset="0"/>
                          <a:ea typeface="+mn-ea"/>
                          <a:cs typeface="+mn-cs"/>
                        </a:rPr>
                        <a:t>Upravljaju nacionalna tijela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Lucida Sans" panose="020B0602040502020204" pitchFamily="34" charset="0"/>
                          <a:ea typeface="+mn-ea"/>
                          <a:cs typeface="+mn-cs"/>
                        </a:rPr>
                        <a:t>Korisnici: uglavnom iz RH</a:t>
                      </a:r>
                      <a:endParaRPr lang="en-US" sz="1600" dirty="0">
                        <a:solidFill>
                          <a:schemeClr val="tx1"/>
                        </a:solidFill>
                        <a:latin typeface="Lucida Sans" panose="020B0602040502020204" pitchFamily="34" charset="0"/>
                        <a:ea typeface="+mn-ea"/>
                        <a:cs typeface="+mn-cs"/>
                      </a:endParaRPr>
                    </a:p>
                  </a:txBody>
                  <a:tcPr marL="84412" marR="84412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Lucida Sans" panose="020B0602040502020204" pitchFamily="34" charset="0"/>
                          <a:ea typeface="+mn-ea"/>
                          <a:cs typeface="+mn-cs"/>
                        </a:rPr>
                        <a:t>Centralizirani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Lucida Sans" panose="020B0602040502020204" pitchFamily="34" charset="0"/>
                          <a:ea typeface="+mn-ea"/>
                          <a:cs typeface="+mn-cs"/>
                        </a:rPr>
                        <a:t>Upravljaju EU izvršne agencije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Lucida Sans" panose="020B0602040502020204" pitchFamily="34" charset="0"/>
                          <a:ea typeface="+mn-ea"/>
                          <a:cs typeface="+mn-cs"/>
                        </a:rPr>
                        <a:t>Korisnici: sve članice EU i zemlje pristupnice</a:t>
                      </a:r>
                      <a:endParaRPr lang="en-US" sz="1600" dirty="0">
                        <a:solidFill>
                          <a:schemeClr val="tx1"/>
                        </a:solidFill>
                        <a:latin typeface="Lucida Sans" panose="020B0602040502020204" pitchFamily="34" charset="0"/>
                        <a:ea typeface="+mn-ea"/>
                        <a:cs typeface="+mn-cs"/>
                      </a:endParaRPr>
                    </a:p>
                  </a:txBody>
                  <a:tcPr marL="84412" marR="844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845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8D4A6-AF19-4199-B2C6-23BC80325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>
                <a:solidFill>
                  <a:srgbClr val="C00000"/>
                </a:solidFill>
                <a:latin typeface="Lucida Sans" panose="020B0602040502020204" pitchFamily="34" charset="0"/>
              </a:rPr>
              <a:t>PROGRAMI UNIJE </a:t>
            </a:r>
            <a:endParaRPr lang="en-US" sz="3600" dirty="0">
              <a:solidFill>
                <a:srgbClr val="C00000"/>
              </a:solidFill>
              <a:latin typeface="Lucida Sans" panose="020B06020405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BC33D-BF44-447F-9936-E845B9E3F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>
                <a:latin typeface="Lucida Sans" panose="020B0602040502020204" pitchFamily="34" charset="0"/>
              </a:rPr>
              <a:t>Programi Unije predstavljaju aktivnosti koje Europska unija provodi s ciljem promicanja suradnje između država članica u različitim područjima koje se tiču zajedničkih EU politika. </a:t>
            </a:r>
          </a:p>
          <a:p>
            <a:r>
              <a:rPr lang="pl-PL" sz="1800" dirty="0">
                <a:latin typeface="Lucida Sans" panose="020B0602040502020204" pitchFamily="34" charset="0"/>
              </a:rPr>
              <a:t>EU za svako financijsko razdoblje revidira i usvaja nove Programe Unije, pa je došlo do izmjena za programa za financijsku perspektivu 2021.-2027. u odnosu na 2014.- 2020.!</a:t>
            </a:r>
          </a:p>
          <a:p>
            <a:endParaRPr lang="en-US" dirty="0"/>
          </a:p>
        </p:txBody>
      </p:sp>
      <p:sp>
        <p:nvSpPr>
          <p:cNvPr id="5" name="AutoShape 4" descr="AMPEU vizual">
            <a:extLst>
              <a:ext uri="{FF2B5EF4-FFF2-40B4-BE49-F238E27FC236}">
                <a16:creationId xmlns:a16="http://schemas.microsoft.com/office/drawing/2014/main" id="{A981DB85-BBC3-42EE-A1BA-5031A6BC78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0828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8D4A6-AF19-4199-B2C6-23BC80325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>
                <a:solidFill>
                  <a:srgbClr val="C00000"/>
                </a:solidFill>
                <a:latin typeface="Lucida Sans" panose="020B0602040502020204" pitchFamily="34" charset="0"/>
              </a:rPr>
              <a:t>PROGRAMI UNIJE </a:t>
            </a:r>
            <a:endParaRPr lang="en-US" sz="3600" dirty="0">
              <a:solidFill>
                <a:srgbClr val="C00000"/>
              </a:solidFill>
              <a:latin typeface="Lucida Sans" panose="020B06020405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BC33D-BF44-447F-9936-E845B9E3F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>
                <a:latin typeface="Lucida Sans" panose="020B0602040502020204" pitchFamily="34" charset="0"/>
              </a:rPr>
              <a:t>Centralizirani </a:t>
            </a:r>
          </a:p>
          <a:p>
            <a:r>
              <a:rPr lang="hr-HR" sz="1800" dirty="0">
                <a:latin typeface="Lucida Sans" panose="020B0602040502020204" pitchFamily="34" charset="0"/>
              </a:rPr>
              <a:t>Upravljaju EU izvršne agencije </a:t>
            </a:r>
          </a:p>
          <a:p>
            <a:r>
              <a:rPr lang="hr-HR" sz="1800" dirty="0">
                <a:latin typeface="Lucida Sans" panose="020B0602040502020204" pitchFamily="34" charset="0"/>
              </a:rPr>
              <a:t>Prijavitelji = sve članice EU i zemlje pristupnice </a:t>
            </a:r>
          </a:p>
          <a:p>
            <a:r>
              <a:rPr lang="hr-HR" sz="1800" dirty="0">
                <a:latin typeface="Lucida Sans" panose="020B0602040502020204" pitchFamily="34" charset="0"/>
              </a:rPr>
              <a:t>Pojedini pozivi dozvoljavaju pristup trećim zemljama </a:t>
            </a:r>
          </a:p>
          <a:p>
            <a:r>
              <a:rPr lang="hr-HR" sz="1800" b="1" dirty="0">
                <a:solidFill>
                  <a:srgbClr val="C00000"/>
                </a:solidFill>
                <a:latin typeface="Lucida Sans" panose="020B0602040502020204" pitchFamily="34" charset="0"/>
              </a:rPr>
              <a:t>NCP - Nacionalne kontakt točke </a:t>
            </a:r>
            <a:r>
              <a:rPr lang="hr-HR" sz="1800" dirty="0">
                <a:latin typeface="Lucida Sans" panose="020B0602040502020204" pitchFamily="34" charset="0"/>
              </a:rPr>
              <a:t>(National </a:t>
            </a:r>
            <a:r>
              <a:rPr lang="hr-HR" sz="1800" dirty="0" err="1">
                <a:latin typeface="Lucida Sans" panose="020B0602040502020204" pitchFamily="34" charset="0"/>
              </a:rPr>
              <a:t>Contact</a:t>
            </a:r>
            <a:r>
              <a:rPr lang="hr-HR" sz="1800" dirty="0">
                <a:latin typeface="Lucida Sans" panose="020B0602040502020204" pitchFamily="34" charset="0"/>
              </a:rPr>
              <a:t> </a:t>
            </a:r>
            <a:r>
              <a:rPr lang="hr-HR" sz="1800" dirty="0" err="1">
                <a:latin typeface="Lucida Sans" panose="020B0602040502020204" pitchFamily="34" charset="0"/>
              </a:rPr>
              <a:t>Point</a:t>
            </a:r>
            <a:r>
              <a:rPr lang="hr-HR" sz="1800" dirty="0">
                <a:latin typeface="Lucida Sans" panose="020B0602040502020204" pitchFamily="34" charset="0"/>
              </a:rPr>
              <a:t>) zadužene za informiranje javnosti o pojedinom programu i organizaciju treninga (ne pišu projekte)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898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itle 1">
            <a:extLst>
              <a:ext uri="{FF2B5EF4-FFF2-40B4-BE49-F238E27FC236}">
                <a16:creationId xmlns:a16="http://schemas.microsoft.com/office/drawing/2014/main" id="{2D272A84-0726-4CCB-BBE8-DC160DB1D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sz="3600" dirty="0">
                <a:solidFill>
                  <a:srgbClr val="C00000"/>
                </a:solidFill>
                <a:latin typeface="Lucida Sans" panose="020B0602040502020204" pitchFamily="34" charset="0"/>
              </a:rPr>
              <a:t>Centralizirani model provedbe</a:t>
            </a:r>
          </a:p>
        </p:txBody>
      </p:sp>
      <p:sp>
        <p:nvSpPr>
          <p:cNvPr id="195587" name="Content Placeholder 2">
            <a:extLst>
              <a:ext uri="{FF2B5EF4-FFF2-40B4-BE49-F238E27FC236}">
                <a16:creationId xmlns:a16="http://schemas.microsoft.com/office/drawing/2014/main" id="{734042D9-6205-49C1-A0C4-BFAEDBC4D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altLang="sr-Latn-RS" sz="1800" dirty="0">
                <a:latin typeface="Lucida Sans" panose="020B0602040502020204" pitchFamily="34" charset="0"/>
              </a:rPr>
              <a:t>većina Programa Unije provodi se prema centraliziranom modelu provedbe u kojem su </a:t>
            </a:r>
            <a:r>
              <a:rPr lang="hr-HR" altLang="sr-Latn-RS" sz="1800" b="1" dirty="0">
                <a:solidFill>
                  <a:srgbClr val="D71920"/>
                </a:solidFill>
                <a:latin typeface="Lucida Sans" panose="020B0602040502020204" pitchFamily="34" charset="0"/>
                <a:ea typeface="+mj-ea"/>
                <a:cs typeface="+mj-cs"/>
              </a:rPr>
              <a:t>za financijsko upravljanje i provedbu odgovorna tijela Europske komisije</a:t>
            </a:r>
            <a:r>
              <a:rPr lang="hr-HR" altLang="sr-Latn-RS" sz="1800" dirty="0">
                <a:latin typeface="Lucida Sans" panose="020B0602040502020204" pitchFamily="34" charset="0"/>
              </a:rPr>
              <a:t>, tj. Opće uprave zadužene za pojedini program koje odlučuju o vrsti i trajanju programa, raspoloživom proračunu te raspisuju pozive na dostavu projektnih prijedloga</a:t>
            </a:r>
            <a:br>
              <a:rPr lang="hr-HR" altLang="sr-Latn-RS" sz="1800" dirty="0">
                <a:latin typeface="Lucida Sans" panose="020B0602040502020204" pitchFamily="34" charset="0"/>
              </a:rPr>
            </a:br>
            <a:endParaRPr lang="hr-HR" altLang="sr-Latn-RS" sz="1800" dirty="0">
              <a:latin typeface="Lucida Sans" panose="020B06020405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879FD-D479-47A2-B8F1-E62DD00FD16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771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C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7089BC1-A5AC-42C7-9070-F9A19F03E7B0}" type="datetime1">
              <a:rPr lang="hr-HR" smtClean="0"/>
              <a:pPr>
                <a:defRPr/>
              </a:pPr>
              <a:t>15.5.2024.</a:t>
            </a:fld>
            <a:endParaRPr lang="hr-HR"/>
          </a:p>
        </p:txBody>
      </p:sp>
      <p:sp>
        <p:nvSpPr>
          <p:cNvPr id="195589" name="Slide Number Placeholder 4">
            <a:extLst>
              <a:ext uri="{FF2B5EF4-FFF2-40B4-BE49-F238E27FC236}">
                <a16:creationId xmlns:a16="http://schemas.microsoft.com/office/drawing/2014/main" id="{2D0A606D-39D7-4EF6-AC41-0AB9E6019B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600950" y="6356351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r-Latn-C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3B1C62B-D708-49C3-9462-75ACC2CFF0BC}" type="slidenum">
              <a:rPr lang="hr-HR" altLang="sr-Latn-RS" smtClean="0"/>
              <a:pPr>
                <a:defRPr/>
              </a:pPr>
              <a:t>33</a:t>
            </a:fld>
            <a:endParaRPr lang="hr-HR" altLang="sr-Latn-R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26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6618" name="Rectangle 1966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walking up stairs&#10;&#10;Description automatically generated">
            <a:extLst>
              <a:ext uri="{FF2B5EF4-FFF2-40B4-BE49-F238E27FC236}">
                <a16:creationId xmlns:a16="http://schemas.microsoft.com/office/drawing/2014/main" id="{4207DD92-F71B-43EC-A59B-A1DA4F714F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96620" name="Rectangle 1966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610" name="Title 1">
            <a:extLst>
              <a:ext uri="{FF2B5EF4-FFF2-40B4-BE49-F238E27FC236}">
                <a16:creationId xmlns:a16="http://schemas.microsoft.com/office/drawing/2014/main" id="{E510190B-38DD-423E-9188-36BDCC7E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hr-HR" altLang="sr-Latn-RS" sz="3700" dirty="0">
                <a:solidFill>
                  <a:srgbClr val="C00000"/>
                </a:solidFill>
                <a:latin typeface="Lucida Sans" panose="020B0602040502020204" pitchFamily="34" charset="0"/>
              </a:rPr>
              <a:t>Decentralizirani model provedbe</a:t>
            </a:r>
          </a:p>
        </p:txBody>
      </p:sp>
      <p:sp>
        <p:nvSpPr>
          <p:cNvPr id="196611" name="Content Placeholder 2">
            <a:extLst>
              <a:ext uri="{FF2B5EF4-FFF2-40B4-BE49-F238E27FC236}">
                <a16:creationId xmlns:a16="http://schemas.microsoft.com/office/drawing/2014/main" id="{979E56CA-E90A-4A76-B5C1-52A4E3AB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hr-HR" altLang="sr-Latn-RS" sz="2000">
                <a:latin typeface="Lucida Sans" panose="020B0602040502020204" pitchFamily="34" charset="0"/>
              </a:rPr>
              <a:t>u slučaju decentraliziranog modela provedbe Programa Unije, riječ je o </a:t>
            </a:r>
            <a:r>
              <a:rPr lang="hr-HR" altLang="sr-Latn-RS" sz="2000" b="1">
                <a:latin typeface="Lucida Sans" panose="020B0602040502020204" pitchFamily="34" charset="0"/>
                <a:ea typeface="+mj-ea"/>
                <a:cs typeface="+mj-cs"/>
              </a:rPr>
              <a:t>prenošenju provedbene strukture na nacionalno tijelo</a:t>
            </a:r>
          </a:p>
          <a:p>
            <a:r>
              <a:rPr lang="hr-HR" altLang="sr-Latn-RS" sz="2000">
                <a:latin typeface="Lucida Sans" panose="020B0602040502020204" pitchFamily="34" charset="0"/>
              </a:rPr>
              <a:t>tako u slučaju decentraliziranih aktivnosti u okviru programa Erasmus +, nacionalno tijelo predstavlja Agencija za mobilnosti i programe EU (AMPEU)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2EFAC-CB81-4BDD-8D19-A936BBF0652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sr-Latn-C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57089BC1-A5AC-42C7-9070-F9A19F03E7B0}" type="datetime1">
              <a:rPr lang="hr-HR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15.5.2024.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196613" name="Slide Number Placeholder 4">
            <a:extLst>
              <a:ext uri="{FF2B5EF4-FFF2-40B4-BE49-F238E27FC236}">
                <a16:creationId xmlns:a16="http://schemas.microsoft.com/office/drawing/2014/main" id="{DA2CBB3B-625F-4118-BB8D-0AC985C461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defPPr>
              <a:defRPr lang="sr-Latn-C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83B1C62B-D708-49C3-9462-75ACC2CFF0BC}" type="slidenum">
              <a:rPr lang="hr-HR" altLang="sr-Latn-RS" smtClean="0"/>
              <a:pPr>
                <a:spcAft>
                  <a:spcPts val="600"/>
                </a:spcAft>
                <a:defRPr/>
              </a:pPr>
              <a:t>34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5646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itle 1">
            <a:extLst>
              <a:ext uri="{FF2B5EF4-FFF2-40B4-BE49-F238E27FC236}">
                <a16:creationId xmlns:a16="http://schemas.microsoft.com/office/drawing/2014/main" id="{77E3BF14-5BFC-4902-B9F8-97E240901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sz="3600" dirty="0">
                <a:solidFill>
                  <a:srgbClr val="C00000"/>
                </a:solidFill>
                <a:latin typeface="Lucida Sans" panose="020B0602040502020204" pitchFamily="34" charset="0"/>
              </a:rPr>
              <a:t>Koordinacija Programa Unije u Hrvatskoj</a:t>
            </a:r>
          </a:p>
        </p:txBody>
      </p:sp>
      <p:sp>
        <p:nvSpPr>
          <p:cNvPr id="197635" name="Content Placeholder 2">
            <a:extLst>
              <a:ext uri="{FF2B5EF4-FFF2-40B4-BE49-F238E27FC236}">
                <a16:creationId xmlns:a16="http://schemas.microsoft.com/office/drawing/2014/main" id="{922EC207-EE7E-4535-8093-4174CD39F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altLang="sr-Latn-RS" sz="1800" dirty="0">
                <a:latin typeface="Lucida Sans" panose="020B0602040502020204" pitchFamily="34" charset="0"/>
              </a:rPr>
              <a:t>zbog centralizirane provedbe većine Programa Unije, na nacionalnoj razini osigurana je </a:t>
            </a:r>
          </a:p>
          <a:p>
            <a:pPr marL="0" indent="0">
              <a:buNone/>
            </a:pPr>
            <a:r>
              <a:rPr lang="hr-HR" altLang="sr-Latn-RS" sz="1800" dirty="0">
                <a:latin typeface="Lucida Sans" panose="020B0602040502020204" pitchFamily="34" charset="0"/>
              </a:rPr>
              <a:t>dostupnost informacija i pomoć potencijalnim prijaviteljima zainteresiranim za prijavu projekata na programske natječaje</a:t>
            </a:r>
          </a:p>
          <a:p>
            <a:r>
              <a:rPr lang="hr-HR" altLang="sr-Latn-RS" sz="1800" dirty="0">
                <a:latin typeface="Lucida Sans" panose="020B0602040502020204" pitchFamily="34" charset="0"/>
              </a:rPr>
              <a:t>unutar nadležnog tijela državne uprave djeluje služba tehničke podrške za pojedini </a:t>
            </a:r>
          </a:p>
          <a:p>
            <a:pPr marL="0" indent="0">
              <a:buNone/>
            </a:pPr>
            <a:r>
              <a:rPr lang="hr-HR" altLang="sr-Latn-RS" sz="1800" dirty="0">
                <a:latin typeface="Lucida Sans" panose="020B0602040502020204" pitchFamily="34" charset="0"/>
              </a:rPr>
              <a:t>Program Unije, odnosno nacionalna kontakt točka (ili nacionalni koordinator) zadužen za </a:t>
            </a:r>
          </a:p>
          <a:p>
            <a:pPr marL="0" indent="0">
              <a:buNone/>
            </a:pPr>
            <a:r>
              <a:rPr lang="hr-HR" altLang="sr-Latn-RS" sz="1800" dirty="0">
                <a:latin typeface="Lucida Sans" panose="020B0602040502020204" pitchFamily="34" charset="0"/>
              </a:rPr>
              <a:t>informiranje, promidžbu i vidljivost programa, putem koje šira javnost i potencijalni korisnici mogu zatražiti sve potrebne informacije vezane uz određeni Program Unije</a:t>
            </a:r>
          </a:p>
          <a:p>
            <a:r>
              <a:rPr lang="hr-HR" altLang="sr-Latn-RS" sz="1800" dirty="0">
                <a:latin typeface="Lucida Sans" panose="020B0602040502020204" pitchFamily="34" charset="0"/>
              </a:rPr>
              <a:t>u pojedinim slučajevima su </a:t>
            </a:r>
            <a:r>
              <a:rPr lang="hr-HR" altLang="sr-Latn-RS" sz="1800" b="1" dirty="0">
                <a:solidFill>
                  <a:srgbClr val="D71920"/>
                </a:solidFill>
                <a:latin typeface="Lucida Sans" panose="020B0602040502020204" pitchFamily="34" charset="0"/>
                <a:ea typeface="+mj-ea"/>
                <a:cs typeface="+mj-cs"/>
              </a:rPr>
              <a:t>nacionalne kontakt točke</a:t>
            </a:r>
            <a:r>
              <a:rPr lang="hr-HR" altLang="sr-Latn-RS" sz="1800" b="1" dirty="0">
                <a:latin typeface="Lucida Sans" panose="020B0602040502020204" pitchFamily="34" charset="0"/>
              </a:rPr>
              <a:t>,</a:t>
            </a:r>
            <a:r>
              <a:rPr lang="hr-HR" altLang="sr-Latn-RS" sz="1800" dirty="0">
                <a:latin typeface="Lucida Sans" panose="020B0602040502020204" pitchFamily="34" charset="0"/>
              </a:rPr>
              <a:t> odnosno nacionalni koordinatori određenog programa izmješteni i ne djeluju u okviru nadležnog tijela državne uprave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0278D-4366-4B5C-B51F-D044C89013B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771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C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7089BC1-A5AC-42C7-9070-F9A19F03E7B0}" type="datetime1">
              <a:rPr lang="hr-HR" smtClean="0"/>
              <a:pPr>
                <a:defRPr/>
              </a:pPr>
              <a:t>15.5.2024.</a:t>
            </a:fld>
            <a:endParaRPr lang="hr-HR"/>
          </a:p>
        </p:txBody>
      </p:sp>
      <p:sp>
        <p:nvSpPr>
          <p:cNvPr id="197637" name="Slide Number Placeholder 4">
            <a:extLst>
              <a:ext uri="{FF2B5EF4-FFF2-40B4-BE49-F238E27FC236}">
                <a16:creationId xmlns:a16="http://schemas.microsoft.com/office/drawing/2014/main" id="{1B632DC0-E7FA-4E67-B548-EBEA4F02AE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600950" y="6356351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r-Latn-C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3B1C62B-D708-49C3-9462-75ACC2CFF0BC}" type="slidenum">
              <a:rPr lang="hr-HR" altLang="sr-Latn-RS" smtClean="0"/>
              <a:pPr>
                <a:defRPr/>
              </a:pPr>
              <a:t>35</a:t>
            </a:fld>
            <a:endParaRPr lang="hr-HR" altLang="sr-Latn-R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675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>
            <a:extLst>
              <a:ext uri="{FF2B5EF4-FFF2-40B4-BE49-F238E27FC236}">
                <a16:creationId xmlns:a16="http://schemas.microsoft.com/office/drawing/2014/main" id="{CBD81211-7722-45CD-8902-386DD49EC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600" dirty="0">
                <a:solidFill>
                  <a:srgbClr val="C00000"/>
                </a:solidFill>
                <a:latin typeface="Lucida Sans" panose="020B0602040502020204" pitchFamily="34" charset="0"/>
              </a:rPr>
              <a:t>Korisnici ESI fondova</a:t>
            </a:r>
            <a:endParaRPr lang="en-US" altLang="sr-Latn-RS" sz="3600" dirty="0">
              <a:solidFill>
                <a:srgbClr val="C00000"/>
              </a:solidFill>
              <a:latin typeface="Lucida Sans" panose="020B06020405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BE81F-3008-44A4-8404-AAADCEC7F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hr-HR" sz="1800" b="1" dirty="0">
                <a:solidFill>
                  <a:srgbClr val="D71920"/>
                </a:solidFill>
                <a:latin typeface="Lucida Sans" panose="020B0602040502020204" pitchFamily="34" charset="0"/>
                <a:ea typeface="+mj-ea"/>
                <a:cs typeface="+mj-cs"/>
              </a:rPr>
              <a:t>EFRR:</a:t>
            </a:r>
            <a:r>
              <a:rPr lang="hr-HR" sz="1800" dirty="0">
                <a:latin typeface="Lucida Sans" panose="020B0602040502020204" pitchFamily="34" charset="0"/>
              </a:rPr>
              <a:t> mala, srednja i velika poduzeća, znanstveno-istraživačke organizacije, JLSI i tvrtke u njihovom vlasništvu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hr-HR" sz="1800" dirty="0">
              <a:latin typeface="Lucida Sans" panose="020B06020405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r-HR" sz="1800" b="1" dirty="0">
                <a:solidFill>
                  <a:srgbClr val="D71920"/>
                </a:solidFill>
                <a:latin typeface="Lucida Sans" panose="020B0602040502020204" pitchFamily="34" charset="0"/>
                <a:ea typeface="+mj-ea"/>
                <a:cs typeface="+mj-cs"/>
              </a:rPr>
              <a:t>ESF:</a:t>
            </a:r>
            <a:r>
              <a:rPr lang="hr-HR" sz="1800" b="1" dirty="0">
                <a:latin typeface="Lucida Sans" panose="020B0602040502020204" pitchFamily="34" charset="0"/>
              </a:rPr>
              <a:t> </a:t>
            </a:r>
            <a:r>
              <a:rPr lang="hr-HR" sz="1800" dirty="0">
                <a:latin typeface="Lucida Sans" panose="020B0602040502020204" pitchFamily="34" charset="0"/>
              </a:rPr>
              <a:t>svi, primarno organizacije civilnog društva i javna uprava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hr-HR" sz="1800" dirty="0">
              <a:latin typeface="Lucida Sans" panose="020B06020405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r-HR" sz="1800" b="1" dirty="0">
                <a:solidFill>
                  <a:srgbClr val="D71920"/>
                </a:solidFill>
                <a:latin typeface="Lucida Sans" panose="020B0602040502020204" pitchFamily="34" charset="0"/>
                <a:ea typeface="+mj-ea"/>
                <a:cs typeface="+mj-cs"/>
              </a:rPr>
              <a:t>KF:</a:t>
            </a:r>
            <a:r>
              <a:rPr lang="hr-HR" sz="1800" dirty="0">
                <a:latin typeface="Lucida Sans" panose="020B0602040502020204" pitchFamily="34" charset="0"/>
              </a:rPr>
              <a:t> državne institucije i tvrtke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hr-HR" sz="1800" dirty="0">
              <a:latin typeface="Lucida Sans" panose="020B06020405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r-HR" sz="1800" b="1" dirty="0">
                <a:solidFill>
                  <a:srgbClr val="D71920"/>
                </a:solidFill>
                <a:latin typeface="Lucida Sans" panose="020B0602040502020204" pitchFamily="34" charset="0"/>
                <a:ea typeface="+mj-ea"/>
                <a:cs typeface="+mj-cs"/>
              </a:rPr>
              <a:t>EFPRR:</a:t>
            </a:r>
            <a:r>
              <a:rPr lang="hr-HR" sz="1800" dirty="0">
                <a:latin typeface="Lucida Sans" panose="020B0602040502020204" pitchFamily="34" charset="0"/>
              </a:rPr>
              <a:t> svi, uključujući fizičke osobe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hr-HR" sz="1800" dirty="0">
              <a:latin typeface="Lucida Sans" panose="020B06020405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r-HR" sz="1800" b="1" dirty="0">
                <a:solidFill>
                  <a:srgbClr val="D71920"/>
                </a:solidFill>
                <a:latin typeface="Lucida Sans" panose="020B0602040502020204" pitchFamily="34" charset="0"/>
                <a:ea typeface="+mj-ea"/>
                <a:cs typeface="+mj-cs"/>
              </a:rPr>
              <a:t>EFPR:</a:t>
            </a:r>
            <a:r>
              <a:rPr lang="hr-HR" sz="1800" dirty="0">
                <a:solidFill>
                  <a:srgbClr val="003399"/>
                </a:solidFill>
                <a:latin typeface="Lucida Sans" panose="020B0602040502020204" pitchFamily="34" charset="0"/>
              </a:rPr>
              <a:t> </a:t>
            </a:r>
            <a:r>
              <a:rPr lang="hr-HR" sz="1800" dirty="0">
                <a:latin typeface="Lucida Sans" panose="020B0602040502020204" pitchFamily="34" charset="0"/>
              </a:rPr>
              <a:t>svi, uključujući fizičke osobe</a:t>
            </a:r>
          </a:p>
        </p:txBody>
      </p:sp>
    </p:spTree>
    <p:extLst>
      <p:ext uri="{BB962C8B-B14F-4D97-AF65-F5344CB8AC3E}">
        <p14:creationId xmlns:p14="http://schemas.microsoft.com/office/powerpoint/2010/main" val="346077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80C47BD1-9597-4B88-B2B9-BE3C2E1C1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pPr algn="ctr"/>
            <a:br>
              <a:rPr lang="pl-PL" altLang="sr-Latn-RS" sz="3600" dirty="0">
                <a:latin typeface="Lucida Sans" panose="020B0602040502020204" pitchFamily="34" charset="0"/>
              </a:rPr>
            </a:br>
            <a:r>
              <a:rPr lang="pl-PL" altLang="sr-Latn-RS" sz="3600" dirty="0">
                <a:solidFill>
                  <a:srgbClr val="C00000"/>
                </a:solidFill>
                <a:latin typeface="Lucida Sans" panose="020B0602040502020204" pitchFamily="34" charset="0"/>
              </a:rPr>
              <a:t>EU FONDOVI 2021. – 2027. PREGLED</a:t>
            </a:r>
            <a:endParaRPr lang="hr-HR" sz="3600" dirty="0">
              <a:solidFill>
                <a:srgbClr val="C00000"/>
              </a:solidFill>
              <a:latin typeface="Lucida Sans" panose="020B0602040502020204" pitchFamily="34" charset="0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A2BBA82F-5284-4E98-AE79-D05E250DCB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234541"/>
              </p:ext>
            </p:extLst>
          </p:nvPr>
        </p:nvGraphicFramePr>
        <p:xfrm>
          <a:off x="2112963" y="1773238"/>
          <a:ext cx="7386638" cy="265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3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3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867">
                <a:tc>
                  <a:txBody>
                    <a:bodyPr/>
                    <a:lstStyle/>
                    <a:p>
                      <a:r>
                        <a:rPr lang="hr-HR" sz="1800" dirty="0">
                          <a:solidFill>
                            <a:schemeClr val="tx1"/>
                          </a:solidFill>
                          <a:latin typeface="Lucida Sans" panose="020B0602040502020204" pitchFamily="34" charset="0"/>
                        </a:rPr>
                        <a:t>EUROPSKI STRUKTURNI I INVESTICIJSKI FONDOVI</a:t>
                      </a:r>
                      <a:endParaRPr lang="en-US" sz="1800" dirty="0">
                        <a:solidFill>
                          <a:schemeClr val="tx1"/>
                        </a:solidFill>
                        <a:latin typeface="Lucida Sans" panose="020B0602040502020204" pitchFamily="34" charset="0"/>
                      </a:endParaRPr>
                    </a:p>
                  </a:txBody>
                  <a:tcPr marL="84402" marR="84402" marT="45655" marB="45655"/>
                </a:tc>
                <a:tc>
                  <a:txBody>
                    <a:bodyPr/>
                    <a:lstStyle/>
                    <a:p>
                      <a:r>
                        <a:rPr lang="hr-HR" sz="1800" dirty="0">
                          <a:solidFill>
                            <a:schemeClr val="tx1"/>
                          </a:solidFill>
                          <a:latin typeface="Lucida Sans" panose="020B0602040502020204" pitchFamily="34" charset="0"/>
                        </a:rPr>
                        <a:t>PROGRAMI UNIJE</a:t>
                      </a:r>
                      <a:endParaRPr lang="en-US" sz="1800" dirty="0">
                        <a:solidFill>
                          <a:schemeClr val="tx1"/>
                        </a:solidFill>
                        <a:latin typeface="Lucida Sans" panose="020B0602040502020204" pitchFamily="34" charset="0"/>
                      </a:endParaRPr>
                    </a:p>
                  </a:txBody>
                  <a:tcPr marL="84402" marR="84402" marT="45655" marB="456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258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Lucida Sans" panose="020B0602040502020204" pitchFamily="34" charset="0"/>
                          <a:ea typeface="+mn-ea"/>
                          <a:cs typeface="+mn-cs"/>
                        </a:rPr>
                        <a:t>EFRR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Lucida Sans" panose="020B0602040502020204" pitchFamily="34" charset="0"/>
                          <a:ea typeface="+mn-ea"/>
                          <a:cs typeface="+mn-cs"/>
                        </a:rPr>
                        <a:t>ESF+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Lucida Sans" panose="020B0602040502020204" pitchFamily="34" charset="0"/>
                          <a:ea typeface="+mn-ea"/>
                          <a:cs typeface="+mn-cs"/>
                        </a:rPr>
                        <a:t>KF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Lucida Sans" panose="020B0602040502020204" pitchFamily="34" charset="0"/>
                          <a:ea typeface="+mn-ea"/>
                          <a:cs typeface="+mn-cs"/>
                        </a:rPr>
                        <a:t>EPFRR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Lucida Sans" panose="020B0602040502020204" pitchFamily="34" charset="0"/>
                          <a:ea typeface="+mn-ea"/>
                          <a:cs typeface="+mn-cs"/>
                        </a:rPr>
                        <a:t>EFPR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Lucida Sans" panose="020B0602040502020204" pitchFamily="34" charset="0"/>
                        <a:ea typeface="+mn-ea"/>
                        <a:cs typeface="+mn-cs"/>
                      </a:endParaRPr>
                    </a:p>
                  </a:txBody>
                  <a:tcPr marL="84402" marR="84402" marT="45655" marB="45655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Lucida Sans" panose="020B0602040502020204" pitchFamily="34" charset="0"/>
                          <a:ea typeface="+mn-ea"/>
                          <a:cs typeface="+mn-cs"/>
                        </a:rPr>
                        <a:t>HORIZON EUROPE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Lucida Sans" panose="020B0602040502020204" pitchFamily="34" charset="0"/>
                          <a:ea typeface="+mn-ea"/>
                          <a:cs typeface="+mn-cs"/>
                        </a:rPr>
                        <a:t>ERASMUS+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Lucida Sans" panose="020B0602040502020204" pitchFamily="34" charset="0"/>
                          <a:ea typeface="+mn-ea"/>
                          <a:cs typeface="+mn-cs"/>
                        </a:rPr>
                        <a:t>KREATIVNA EUROPA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Lucida Sans" panose="020B0602040502020204" pitchFamily="34" charset="0"/>
                          <a:ea typeface="+mn-ea"/>
                          <a:cs typeface="+mn-cs"/>
                        </a:rPr>
                        <a:t>EUROPA ZA GRAĐANE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Lucida Sans" panose="020B0602040502020204" pitchFamily="34" charset="0"/>
                          <a:ea typeface="+mn-ea"/>
                          <a:cs typeface="+mn-cs"/>
                        </a:rPr>
                        <a:t>COSME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Lucida Sans" panose="020B0602040502020204" pitchFamily="34" charset="0"/>
                          <a:ea typeface="+mn-ea"/>
                          <a:cs typeface="+mn-cs"/>
                        </a:rPr>
                        <a:t>LIFE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Lucida Sans" panose="020B0602040502020204" pitchFamily="34" charset="0"/>
                          <a:ea typeface="+mn-ea"/>
                          <a:cs typeface="+mn-cs"/>
                        </a:rPr>
                        <a:t>…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Lucida Sans" panose="020B0602040502020204" pitchFamily="34" charset="0"/>
                        <a:ea typeface="+mn-ea"/>
                        <a:cs typeface="+mn-cs"/>
                      </a:endParaRPr>
                    </a:p>
                  </a:txBody>
                  <a:tcPr marL="84402" marR="84402" marT="45655" marB="456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510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F622-29CA-49C5-8F84-E436A477D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600">
                <a:solidFill>
                  <a:srgbClr val="C00000"/>
                </a:solidFill>
                <a:latin typeface="Lucida Sans" panose="020B0602040502020204" pitchFamily="34" charset="0"/>
              </a:rPr>
              <a:t>Europski fond za regionalni razvoj (EFRR)</a:t>
            </a:r>
            <a:endParaRPr lang="hr-HR" sz="3600" dirty="0">
              <a:solidFill>
                <a:srgbClr val="C00000"/>
              </a:solidFill>
              <a:latin typeface="Lucida Sans" panose="020B06020405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7C1E1-0079-42D7-BE58-4BD86497E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altLang="sr-Latn-RS" sz="1800">
                <a:latin typeface="Lucida Sans" panose="020B0602040502020204" pitchFamily="34" charset="0"/>
              </a:rPr>
              <a:t>ulaganje u infrastrukturu,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altLang="sr-Latn-RS" sz="1800">
                <a:latin typeface="Lucida Sans" panose="020B0602040502020204" pitchFamily="34" charset="0"/>
              </a:rPr>
              <a:t>ulaganje u istraživanje i inovacije,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altLang="sr-Latn-RS" sz="1800">
                <a:latin typeface="Lucida Sans" panose="020B0602040502020204" pitchFamily="34" charset="0"/>
              </a:rPr>
              <a:t>produktivna ulaganja u MSP-ove,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altLang="sr-Latn-RS" sz="1800">
                <a:latin typeface="Lucida Sans" panose="020B0602040502020204" pitchFamily="34" charset="0"/>
              </a:rPr>
              <a:t>ulaganja usmjerena na očuvanje postojećih i otvaranje novih radnih mjesta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altLang="sr-Latn-RS" sz="1800">
                <a:latin typeface="Lucida Sans" panose="020B0602040502020204" pitchFamily="34" charset="0"/>
              </a:rPr>
              <a:t>ulaganje u opremu, softver i nematerijalnu imovinu, te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altLang="sr-Latn-RS" sz="1800">
                <a:latin typeface="Lucida Sans" panose="020B0602040502020204" pitchFamily="34" charset="0"/>
              </a:rPr>
              <a:t>umrežavanje, suradnju i razmjenu iskustava.</a:t>
            </a:r>
          </a:p>
          <a:p>
            <a:endParaRPr lang="hr-HR" dirty="0"/>
          </a:p>
        </p:txBody>
      </p:sp>
      <p:pic>
        <p:nvPicPr>
          <p:cNvPr id="9218" name="Picture 2" descr="Farmer Amethys Design Lineal Color icon">
            <a:extLst>
              <a:ext uri="{FF2B5EF4-FFF2-40B4-BE49-F238E27FC236}">
                <a16:creationId xmlns:a16="http://schemas.microsoft.com/office/drawing/2014/main" id="{2E17AB45-D6ED-416A-8B66-A744091CA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702" y="3429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023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F622-29CA-49C5-8F84-E436A477D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600" dirty="0">
                <a:solidFill>
                  <a:srgbClr val="C00000"/>
                </a:solidFill>
                <a:latin typeface="Lucida Sans" panose="020B0602040502020204" pitchFamily="34" charset="0"/>
              </a:rPr>
              <a:t>Europski socijalni fond plus (ESF+)</a:t>
            </a:r>
            <a:endParaRPr lang="hr-HR" sz="3600" dirty="0">
              <a:solidFill>
                <a:srgbClr val="C00000"/>
              </a:solidFill>
              <a:latin typeface="Lucida Sans" panose="020B06020405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7C1E1-0079-42D7-BE58-4BD86497E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altLang="sr-Latn-RS" sz="1800" dirty="0">
                <a:latin typeface="Lucida Sans" panose="020B0602040502020204" pitchFamily="34" charset="0"/>
              </a:rPr>
              <a:t>veći pristup zaposlenju, modernizacija institucija i usluga tržišta rada,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altLang="sr-Latn-RS" sz="1800" dirty="0">
                <a:latin typeface="Lucida Sans" panose="020B0602040502020204" pitchFamily="34" charset="0"/>
              </a:rPr>
              <a:t>promicanje rodno uravnoteženog sudjelovanja na tržištu rada,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altLang="sr-Latn-RS" sz="1800" dirty="0">
                <a:latin typeface="Lucida Sans" panose="020B0602040502020204" pitchFamily="34" charset="0"/>
              </a:rPr>
              <a:t>promicanje prilagodbe radnika, poduzeća i poduzetnika promjenama,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altLang="sr-Latn-RS" sz="1800" dirty="0">
                <a:latin typeface="Lucida Sans" panose="020B0602040502020204" pitchFamily="34" charset="0"/>
              </a:rPr>
              <a:t>veća kvaliteta, </a:t>
            </a:r>
            <a:r>
              <a:rPr lang="hr-HR" altLang="sr-Latn-RS" sz="1800" dirty="0" err="1">
                <a:latin typeface="Lucida Sans" panose="020B0602040502020204" pitchFamily="34" charset="0"/>
              </a:rPr>
              <a:t>uključivost</a:t>
            </a:r>
            <a:r>
              <a:rPr lang="hr-HR" altLang="sr-Latn-RS" sz="1800" dirty="0">
                <a:latin typeface="Lucida Sans" panose="020B0602040502020204" pitchFamily="34" charset="0"/>
              </a:rPr>
              <a:t> i djelotvornost sustava obrazovanja i osposobljavanja,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altLang="sr-Latn-RS" sz="1800" dirty="0">
                <a:latin typeface="Lucida Sans" panose="020B0602040502020204" pitchFamily="34" charset="0"/>
              </a:rPr>
              <a:t>njihova relevantnost za tržište rada,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altLang="sr-Latn-RS" sz="1800" dirty="0">
                <a:latin typeface="Lucida Sans" panose="020B0602040502020204" pitchFamily="34" charset="0"/>
              </a:rPr>
              <a:t>promicanje jednakog pristupa kvalitetnom i </a:t>
            </a:r>
            <a:r>
              <a:rPr lang="hr-HR" altLang="sr-Latn-RS" sz="1800" dirty="0" err="1">
                <a:latin typeface="Lucida Sans" panose="020B0602040502020204" pitchFamily="34" charset="0"/>
              </a:rPr>
              <a:t>uključivom</a:t>
            </a:r>
            <a:r>
              <a:rPr lang="hr-HR" altLang="sr-Latn-RS" sz="1800" dirty="0">
                <a:latin typeface="Lucida Sans" panose="020B0602040502020204" pitchFamily="34" charset="0"/>
              </a:rPr>
              <a:t> obrazovanju i </a:t>
            </a:r>
          </a:p>
          <a:p>
            <a:pPr marL="0" indent="0">
              <a:buNone/>
            </a:pPr>
            <a:r>
              <a:rPr lang="hr-HR" altLang="sr-Latn-RS" sz="1800" dirty="0">
                <a:latin typeface="Lucida Sans" panose="020B0602040502020204" pitchFamily="34" charset="0"/>
              </a:rPr>
              <a:t>osposobljavanju s naglaskom na skupine u nepovoljnom položaju,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altLang="sr-Latn-RS" sz="1800" dirty="0">
                <a:latin typeface="Lucida Sans" panose="020B0602040502020204" pitchFamily="34" charset="0"/>
              </a:rPr>
              <a:t>promicanje cjeloživotnog učenja.</a:t>
            </a:r>
          </a:p>
          <a:p>
            <a:endParaRPr lang="hr-HR" dirty="0"/>
          </a:p>
        </p:txBody>
      </p:sp>
      <p:pic>
        <p:nvPicPr>
          <p:cNvPr id="10242" name="Picture 2" descr="European Social Funds to strengthen ...">
            <a:extLst>
              <a:ext uri="{FF2B5EF4-FFF2-40B4-BE49-F238E27FC236}">
                <a16:creationId xmlns:a16="http://schemas.microsoft.com/office/drawing/2014/main" id="{E9847F84-627A-4703-9673-CBB081400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070" y="3640780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874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8A1ACA-8EE2-2904-0C57-5188010C7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15" b="20185"/>
          <a:stretch/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16F0CA-17E3-4B15-AC7A-99DC14AF1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6" y="5746071"/>
            <a:ext cx="7015499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latin typeface="Lucida Sans" panose="020B0602040502020204" pitchFamily="34" charset="0"/>
              </a:rPr>
              <a:t>Nacionalni</a:t>
            </a:r>
            <a:r>
              <a:rPr lang="en-US" sz="3600" dirty="0">
                <a:latin typeface="Lucida Sans" panose="020B0602040502020204" pitchFamily="34" charset="0"/>
              </a:rPr>
              <a:t> </a:t>
            </a:r>
            <a:r>
              <a:rPr lang="en-US" sz="3600" dirty="0" err="1">
                <a:latin typeface="Lucida Sans" panose="020B0602040502020204" pitchFamily="34" charset="0"/>
              </a:rPr>
              <a:t>i</a:t>
            </a:r>
            <a:r>
              <a:rPr lang="en-US" sz="3600" dirty="0">
                <a:latin typeface="Lucida Sans" panose="020B0602040502020204" pitchFamily="34" charset="0"/>
              </a:rPr>
              <a:t> </a:t>
            </a:r>
            <a:r>
              <a:rPr lang="en-US" sz="3600" dirty="0" err="1">
                <a:latin typeface="Lucida Sans" panose="020B0602040502020204" pitchFamily="34" charset="0"/>
              </a:rPr>
              <a:t>europski</a:t>
            </a:r>
            <a:r>
              <a:rPr lang="en-US" sz="3600" dirty="0">
                <a:latin typeface="Lucida Sans" panose="020B0602040502020204" pitchFamily="34" charset="0"/>
              </a:rPr>
              <a:t> projekti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8E78AD-0723-4AE1-9AA2-910DAB928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05056" y="5746071"/>
            <a:ext cx="4114801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5911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EFF987-60C6-4B2E-93CC-3F6F73B21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solidFill>
                  <a:srgbClr val="C00000"/>
                </a:solidFill>
                <a:latin typeface="Lucida Sans" panose="020B0602040502020204" pitchFamily="34" charset="0"/>
              </a:rPr>
              <a:t>Kohezijski fond (KF)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0E479-96B5-4301-8149-D6560D828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altLang="sr-Latn-RS" sz="1800" dirty="0">
                <a:latin typeface="Lucida Sans" panose="020B0602040502020204" pitchFamily="34" charset="0"/>
              </a:rPr>
              <a:t>ulaganja u području prometa i okoliša,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altLang="sr-Latn-RS" sz="1800" dirty="0">
                <a:latin typeface="Lucida Sans" panose="020B0602040502020204" pitchFamily="34" charset="0"/>
              </a:rPr>
              <a:t>poseban naglasak na obnovljivoj energiji te,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altLang="sr-Latn-RS" sz="1800" dirty="0">
                <a:latin typeface="Lucida Sans" panose="020B0602040502020204" pitchFamily="34" charset="0"/>
              </a:rPr>
              <a:t>ulaganja u TEN-T.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altLang="sr-Latn-RS" sz="1800" dirty="0">
              <a:latin typeface="Lucida Sans" panose="020B060204050202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1266" name="Picture 2" descr="EU-funded projects accessible ...">
            <a:extLst>
              <a:ext uri="{FF2B5EF4-FFF2-40B4-BE49-F238E27FC236}">
                <a16:creationId xmlns:a16="http://schemas.microsoft.com/office/drawing/2014/main" id="{4B400604-619F-4AFB-8C1E-C8975BE04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897" y="2363720"/>
            <a:ext cx="4018528" cy="291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8780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EFF987-60C6-4B2E-93CC-3F6F73B21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sz="3600" dirty="0">
                <a:solidFill>
                  <a:srgbClr val="C00000"/>
                </a:solidFill>
                <a:latin typeface="Lucida Sans" panose="020B0602040502020204" pitchFamily="34" charset="0"/>
              </a:rPr>
            </a:br>
            <a:r>
              <a:rPr lang="hr-HR" sz="3600" dirty="0">
                <a:solidFill>
                  <a:srgbClr val="C00000"/>
                </a:solidFill>
                <a:latin typeface="Lucida Sans" panose="020B0602040502020204" pitchFamily="34" charset="0"/>
              </a:rPr>
              <a:t>Europski poljoprivredni fond za ruralni razvoj (EPFRR)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0E479-96B5-4301-8149-D6560D828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1800" dirty="0">
                <a:latin typeface="Lucida Sans" panose="020B0602040502020204" pitchFamily="34" charset="0"/>
              </a:rPr>
              <a:t>poboljšanje konkurentnosti poljoprivrede,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800" dirty="0">
                <a:latin typeface="Lucida Sans" panose="020B0602040502020204" pitchFamily="34" charset="0"/>
              </a:rPr>
              <a:t>poticanje održivog upravljanja prirodnim resursima i djelovanje u području klime,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800" dirty="0">
                <a:latin typeface="Lucida Sans" panose="020B0602040502020204" pitchFamily="34" charset="0"/>
              </a:rPr>
              <a:t>uravnoteženi teritorijalni razvoj ruralnih gospodarstava i zajednica.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altLang="sr-Latn-RS" sz="1800" dirty="0">
              <a:latin typeface="Lucida Sans" panose="020B060204050202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2290" name="Picture 2" descr="Farmhouse, farming, pasture, rural ...">
            <a:extLst>
              <a:ext uri="{FF2B5EF4-FFF2-40B4-BE49-F238E27FC236}">
                <a16:creationId xmlns:a16="http://schemas.microsoft.com/office/drawing/2014/main" id="{1042AA9B-990D-4A14-8F14-8DFF436DA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132" y="32232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6436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EFF987-60C6-4B2E-93CC-3F6F73B21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solidFill>
                  <a:srgbClr val="C00000"/>
                </a:solidFill>
                <a:latin typeface="Lucida Sans" panose="020B0602040502020204" pitchFamily="34" charset="0"/>
              </a:rPr>
              <a:t>Europski fond za pomorstvo i ribarstvo (EFPR)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0E479-96B5-4301-8149-D6560D828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1800" dirty="0">
                <a:latin typeface="Lucida Sans" panose="020B0602040502020204" pitchFamily="34" charset="0"/>
              </a:rPr>
              <a:t>pomaže se ribarima u prelasku na održivo ribarstvo,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800" dirty="0">
                <a:latin typeface="Lucida Sans" panose="020B0602040502020204" pitchFamily="34" charset="0"/>
              </a:rPr>
              <a:t>podupiru se priobalne zajednice u diversifikaciji njihovih gospodarstava,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800" dirty="0">
                <a:latin typeface="Lucida Sans" panose="020B0602040502020204" pitchFamily="34" charset="0"/>
              </a:rPr>
              <a:t>financiraju se projekti za otvaranje novih radnih mjesta i poboljšanje kvalitete života duž europskih obala,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800" dirty="0">
                <a:latin typeface="Lucida Sans" panose="020B0602040502020204" pitchFamily="34" charset="0"/>
              </a:rPr>
              <a:t>podupire se održivi razvoj u sektoru akvakulture,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800" dirty="0">
                <a:latin typeface="Lucida Sans" panose="020B0602040502020204" pitchFamily="34" charset="0"/>
              </a:rPr>
              <a:t>podupire se provedba pomorske politike.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3314" name="Picture 2" descr="Cartoon Fisherman Icon Image PNG Images ...">
            <a:extLst>
              <a:ext uri="{FF2B5EF4-FFF2-40B4-BE49-F238E27FC236}">
                <a16:creationId xmlns:a16="http://schemas.microsoft.com/office/drawing/2014/main" id="{A3636D6B-8596-403A-A229-B8036FC70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736" y="314537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540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16E89-CAE4-4CF1-8AA1-70CF6D7B3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solidFill>
                  <a:srgbClr val="C00000"/>
                </a:solidFill>
                <a:latin typeface="Lucida Sans" panose="020B0602040502020204" pitchFamily="34" charset="0"/>
              </a:rPr>
              <a:t>Obzor Europa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B14A2-90F6-48C4-A1F8-01D9C7B3F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sz="2600" b="1" dirty="0">
                <a:latin typeface="Lucida Sans" panose="020B0602040502020204" pitchFamily="34" charset="0"/>
              </a:rPr>
              <a:t>Aktivnosti istraživanja i inovacija</a:t>
            </a:r>
            <a:r>
              <a:rPr lang="hr-HR" sz="2600" dirty="0">
                <a:latin typeface="Lucida Sans" panose="020B0602040502020204" pitchFamily="34" charset="0"/>
              </a:rPr>
              <a:t> (</a:t>
            </a:r>
            <a:r>
              <a:rPr lang="hr-HR" sz="2600" i="1" dirty="0">
                <a:latin typeface="Lucida Sans" panose="020B0602040502020204" pitchFamily="34" charset="0"/>
              </a:rPr>
              <a:t>Research and </a:t>
            </a:r>
            <a:r>
              <a:rPr lang="hr-HR" sz="2600" i="1" dirty="0" err="1">
                <a:latin typeface="Lucida Sans" panose="020B0602040502020204" pitchFamily="34" charset="0"/>
              </a:rPr>
              <a:t>Innovation</a:t>
            </a:r>
            <a:r>
              <a:rPr lang="hr-HR" sz="2600" i="1" dirty="0">
                <a:latin typeface="Lucida Sans" panose="020B0602040502020204" pitchFamily="34" charset="0"/>
              </a:rPr>
              <a:t> </a:t>
            </a:r>
            <a:r>
              <a:rPr lang="hr-HR" sz="2600" i="1" dirty="0" err="1">
                <a:latin typeface="Lucida Sans" panose="020B0602040502020204" pitchFamily="34" charset="0"/>
              </a:rPr>
              <a:t>Activities</a:t>
            </a:r>
            <a:r>
              <a:rPr lang="hr-HR" sz="2600" i="1" dirty="0">
                <a:latin typeface="Lucida Sans" panose="020B0602040502020204" pitchFamily="34" charset="0"/>
              </a:rPr>
              <a:t> – RIA</a:t>
            </a:r>
            <a:r>
              <a:rPr lang="hr-HR" sz="2600" dirty="0">
                <a:latin typeface="Lucida Sans" panose="020B0602040502020204" pitchFamily="34" charset="0"/>
              </a:rPr>
              <a:t>)</a:t>
            </a:r>
          </a:p>
          <a:p>
            <a:r>
              <a:rPr lang="hr-HR" sz="2600" b="1" dirty="0">
                <a:latin typeface="Lucida Sans" panose="020B0602040502020204" pitchFamily="34" charset="0"/>
              </a:rPr>
              <a:t>Inovacijske aktivnosti</a:t>
            </a:r>
            <a:r>
              <a:rPr lang="hr-HR" sz="2600" dirty="0">
                <a:latin typeface="Lucida Sans" panose="020B0602040502020204" pitchFamily="34" charset="0"/>
              </a:rPr>
              <a:t> (</a:t>
            </a:r>
            <a:r>
              <a:rPr lang="hr-HR" sz="2600" i="1" dirty="0" err="1">
                <a:latin typeface="Lucida Sans" panose="020B0602040502020204" pitchFamily="34" charset="0"/>
              </a:rPr>
              <a:t>Innovation</a:t>
            </a:r>
            <a:r>
              <a:rPr lang="hr-HR" sz="2600" i="1" dirty="0">
                <a:latin typeface="Lucida Sans" panose="020B0602040502020204" pitchFamily="34" charset="0"/>
              </a:rPr>
              <a:t> </a:t>
            </a:r>
            <a:r>
              <a:rPr lang="hr-HR" sz="2600" i="1" dirty="0" err="1">
                <a:latin typeface="Lucida Sans" panose="020B0602040502020204" pitchFamily="34" charset="0"/>
              </a:rPr>
              <a:t>Actions</a:t>
            </a:r>
            <a:r>
              <a:rPr lang="hr-HR" sz="2600" i="1" dirty="0">
                <a:latin typeface="Lucida Sans" panose="020B0602040502020204" pitchFamily="34" charset="0"/>
              </a:rPr>
              <a:t> – IA</a:t>
            </a:r>
            <a:r>
              <a:rPr lang="hr-HR" sz="2600" dirty="0">
                <a:latin typeface="Lucida Sans" panose="020B0602040502020204" pitchFamily="34" charset="0"/>
              </a:rPr>
              <a:t>)</a:t>
            </a:r>
          </a:p>
          <a:p>
            <a:r>
              <a:rPr lang="hr-HR" sz="2600" b="1" dirty="0">
                <a:latin typeface="Lucida Sans" panose="020B0602040502020204" pitchFamily="34" charset="0"/>
              </a:rPr>
              <a:t>Aktivnosti koordinacije i potpore</a:t>
            </a:r>
            <a:r>
              <a:rPr lang="hr-HR" sz="2600" dirty="0">
                <a:latin typeface="Lucida Sans" panose="020B0602040502020204" pitchFamily="34" charset="0"/>
              </a:rPr>
              <a:t> (</a:t>
            </a:r>
            <a:r>
              <a:rPr lang="hr-HR" sz="2600" i="1" dirty="0" err="1">
                <a:latin typeface="Lucida Sans" panose="020B0602040502020204" pitchFamily="34" charset="0"/>
              </a:rPr>
              <a:t>Coordinating</a:t>
            </a:r>
            <a:r>
              <a:rPr lang="hr-HR" sz="2600" i="1" dirty="0">
                <a:latin typeface="Lucida Sans" panose="020B0602040502020204" pitchFamily="34" charset="0"/>
              </a:rPr>
              <a:t> and </a:t>
            </a:r>
            <a:r>
              <a:rPr lang="hr-HR" sz="2600" i="1" dirty="0" err="1">
                <a:latin typeface="Lucida Sans" panose="020B0602040502020204" pitchFamily="34" charset="0"/>
              </a:rPr>
              <a:t>Support</a:t>
            </a:r>
            <a:r>
              <a:rPr lang="hr-HR" sz="2600" i="1" dirty="0">
                <a:latin typeface="Lucida Sans" panose="020B0602040502020204" pitchFamily="34" charset="0"/>
              </a:rPr>
              <a:t> </a:t>
            </a:r>
            <a:r>
              <a:rPr lang="hr-HR" sz="2600" i="1" dirty="0" err="1">
                <a:latin typeface="Lucida Sans" panose="020B0602040502020204" pitchFamily="34" charset="0"/>
              </a:rPr>
              <a:t>Activities</a:t>
            </a:r>
            <a:r>
              <a:rPr lang="hr-HR" sz="2600" i="1" dirty="0">
                <a:latin typeface="Lucida Sans" panose="020B0602040502020204" pitchFamily="34" charset="0"/>
              </a:rPr>
              <a:t> – CSA</a:t>
            </a:r>
            <a:r>
              <a:rPr lang="hr-HR" sz="2600" dirty="0">
                <a:latin typeface="Lucida Sans" panose="020B0602040502020204" pitchFamily="34" charset="0"/>
              </a:rPr>
              <a:t>)</a:t>
            </a:r>
          </a:p>
          <a:p>
            <a:r>
              <a:rPr lang="hr-HR" sz="2600" b="1" dirty="0">
                <a:latin typeface="Lucida Sans" panose="020B0602040502020204" pitchFamily="34" charset="0"/>
              </a:rPr>
              <a:t>Aktivnosti sufinanciranja unutar Programa</a:t>
            </a:r>
            <a:r>
              <a:rPr lang="hr-HR" sz="2600" dirty="0">
                <a:latin typeface="Lucida Sans" panose="020B0602040502020204" pitchFamily="34" charset="0"/>
              </a:rPr>
              <a:t> (</a:t>
            </a:r>
            <a:r>
              <a:rPr lang="hr-HR" sz="2600" i="1" dirty="0" err="1">
                <a:latin typeface="Lucida Sans" panose="020B0602040502020204" pitchFamily="34" charset="0"/>
              </a:rPr>
              <a:t>Programme</a:t>
            </a:r>
            <a:r>
              <a:rPr lang="hr-HR" sz="2600" i="1" dirty="0">
                <a:latin typeface="Lucida Sans" panose="020B0602040502020204" pitchFamily="34" charset="0"/>
              </a:rPr>
              <a:t> </a:t>
            </a:r>
            <a:r>
              <a:rPr lang="hr-HR" sz="2600" i="1" dirty="0" err="1">
                <a:latin typeface="Lucida Sans" panose="020B0602040502020204" pitchFamily="34" charset="0"/>
              </a:rPr>
              <a:t>Cofunding</a:t>
            </a:r>
            <a:r>
              <a:rPr lang="hr-HR" sz="2600" i="1" dirty="0">
                <a:latin typeface="Lucida Sans" panose="020B0602040502020204" pitchFamily="34" charset="0"/>
              </a:rPr>
              <a:t> </a:t>
            </a:r>
            <a:r>
              <a:rPr lang="hr-HR" sz="2600" i="1" dirty="0" err="1">
                <a:latin typeface="Lucida Sans" panose="020B0602040502020204" pitchFamily="34" charset="0"/>
              </a:rPr>
              <a:t>Activities</a:t>
            </a:r>
            <a:r>
              <a:rPr lang="hr-HR" sz="2600" i="1" dirty="0">
                <a:latin typeface="Lucida Sans" panose="020B0602040502020204" pitchFamily="34" charset="0"/>
              </a:rPr>
              <a:t> – </a:t>
            </a:r>
            <a:r>
              <a:rPr lang="hr-HR" sz="2600" i="1" dirty="0" err="1">
                <a:latin typeface="Lucida Sans" panose="020B0602040502020204" pitchFamily="34" charset="0"/>
              </a:rPr>
              <a:t>CoFund</a:t>
            </a:r>
            <a:r>
              <a:rPr lang="hr-HR" sz="2600" dirty="0">
                <a:latin typeface="Lucida Sans" panose="020B0602040502020204" pitchFamily="34" charset="0"/>
              </a:rPr>
              <a:t>)</a:t>
            </a:r>
          </a:p>
          <a:p>
            <a:r>
              <a:rPr lang="hr-HR" sz="2600" b="1" dirty="0">
                <a:latin typeface="Lucida Sans" panose="020B0602040502020204" pitchFamily="34" charset="0"/>
              </a:rPr>
              <a:t>Aktivnosti uvođenja inovacija na tržište</a:t>
            </a:r>
            <a:r>
              <a:rPr lang="hr-HR" sz="2600" dirty="0">
                <a:latin typeface="Lucida Sans" panose="020B0602040502020204" pitchFamily="34" charset="0"/>
              </a:rPr>
              <a:t> (</a:t>
            </a:r>
            <a:r>
              <a:rPr lang="hr-HR" sz="2600" i="1" dirty="0" err="1">
                <a:latin typeface="Lucida Sans" panose="020B0602040502020204" pitchFamily="34" charset="0"/>
              </a:rPr>
              <a:t>Innovation</a:t>
            </a:r>
            <a:r>
              <a:rPr lang="hr-HR" sz="2600" i="1" dirty="0">
                <a:latin typeface="Lucida Sans" panose="020B0602040502020204" pitchFamily="34" charset="0"/>
              </a:rPr>
              <a:t> and market </a:t>
            </a:r>
            <a:r>
              <a:rPr lang="hr-HR" sz="2600" i="1" dirty="0" err="1">
                <a:latin typeface="Lucida Sans" panose="020B0602040502020204" pitchFamily="34" charset="0"/>
              </a:rPr>
              <a:t>deployment</a:t>
            </a:r>
            <a:r>
              <a:rPr lang="hr-HR" sz="2600" i="1" dirty="0">
                <a:latin typeface="Lucida Sans" panose="020B0602040502020204" pitchFamily="34" charset="0"/>
              </a:rPr>
              <a:t> </a:t>
            </a:r>
            <a:r>
              <a:rPr lang="hr-HR" sz="2600" i="1" dirty="0" err="1">
                <a:latin typeface="Lucida Sans" panose="020B0602040502020204" pitchFamily="34" charset="0"/>
              </a:rPr>
              <a:t>actions</a:t>
            </a:r>
            <a:r>
              <a:rPr lang="hr-HR" sz="2600" i="1" dirty="0">
                <a:latin typeface="Lucida Sans" panose="020B0602040502020204" pitchFamily="34" charset="0"/>
              </a:rPr>
              <a:t> – IMDA</a:t>
            </a:r>
            <a:r>
              <a:rPr lang="hr-HR" sz="2600" dirty="0">
                <a:latin typeface="Lucida Sans" panose="020B0602040502020204" pitchFamily="34" charset="0"/>
              </a:rPr>
              <a:t>)</a:t>
            </a:r>
          </a:p>
          <a:p>
            <a:r>
              <a:rPr lang="hr-HR" sz="2600" b="1" dirty="0">
                <a:latin typeface="Lucida Sans" panose="020B0602040502020204" pitchFamily="34" charset="0"/>
              </a:rPr>
              <a:t>Aktivnosti osposobljavanja i mobilnosti</a:t>
            </a:r>
            <a:r>
              <a:rPr lang="hr-HR" sz="2600" dirty="0">
                <a:latin typeface="Lucida Sans" panose="020B0602040502020204" pitchFamily="34" charset="0"/>
              </a:rPr>
              <a:t> (</a:t>
            </a:r>
            <a:r>
              <a:rPr lang="hr-HR" sz="2600" i="1" dirty="0">
                <a:latin typeface="Lucida Sans" panose="020B0602040502020204" pitchFamily="34" charset="0"/>
              </a:rPr>
              <a:t>Training and </a:t>
            </a:r>
            <a:r>
              <a:rPr lang="hr-HR" sz="2600" i="1" dirty="0" err="1">
                <a:latin typeface="Lucida Sans" panose="020B0602040502020204" pitchFamily="34" charset="0"/>
              </a:rPr>
              <a:t>mobility</a:t>
            </a:r>
            <a:r>
              <a:rPr lang="hr-HR" sz="2600" i="1" dirty="0">
                <a:latin typeface="Lucida Sans" panose="020B0602040502020204" pitchFamily="34" charset="0"/>
              </a:rPr>
              <a:t> </a:t>
            </a:r>
            <a:r>
              <a:rPr lang="hr-HR" sz="2600" i="1" dirty="0" err="1">
                <a:latin typeface="Lucida Sans" panose="020B0602040502020204" pitchFamily="34" charset="0"/>
              </a:rPr>
              <a:t>actions</a:t>
            </a:r>
            <a:r>
              <a:rPr lang="hr-HR" sz="2600" i="1" dirty="0">
                <a:latin typeface="Lucida Sans" panose="020B0602040502020204" pitchFamily="34" charset="0"/>
              </a:rPr>
              <a:t> – TMA</a:t>
            </a:r>
            <a:r>
              <a:rPr lang="hr-HR" sz="2600" dirty="0">
                <a:latin typeface="Lucida Sans" panose="020B0602040502020204" pitchFamily="34" charset="0"/>
              </a:rPr>
              <a:t>)</a:t>
            </a:r>
          </a:p>
          <a:p>
            <a:r>
              <a:rPr lang="hr-HR" sz="2600" b="1" dirty="0">
                <a:latin typeface="Lucida Sans" panose="020B0602040502020204" pitchFamily="34" charset="0"/>
              </a:rPr>
              <a:t>Aktivnosti </a:t>
            </a:r>
            <a:r>
              <a:rPr lang="hr-HR" sz="2600" b="1" dirty="0" err="1">
                <a:latin typeface="Lucida Sans" panose="020B0602040502020204" pitchFamily="34" charset="0"/>
              </a:rPr>
              <a:t>pretkomercijalne</a:t>
            </a:r>
            <a:r>
              <a:rPr lang="hr-HR" sz="2600" b="1" dirty="0">
                <a:latin typeface="Lucida Sans" panose="020B0602040502020204" pitchFamily="34" charset="0"/>
              </a:rPr>
              <a:t> nabave</a:t>
            </a:r>
            <a:r>
              <a:rPr lang="hr-HR" sz="2600" dirty="0">
                <a:latin typeface="Lucida Sans" panose="020B0602040502020204" pitchFamily="34" charset="0"/>
              </a:rPr>
              <a:t> (</a:t>
            </a:r>
            <a:r>
              <a:rPr lang="hr-HR" sz="2600" i="1" dirty="0">
                <a:latin typeface="Lucida Sans" panose="020B0602040502020204" pitchFamily="34" charset="0"/>
              </a:rPr>
              <a:t>Pre-</a:t>
            </a:r>
            <a:r>
              <a:rPr lang="hr-HR" sz="2600" i="1" dirty="0" err="1">
                <a:latin typeface="Lucida Sans" panose="020B0602040502020204" pitchFamily="34" charset="0"/>
              </a:rPr>
              <a:t>commercial</a:t>
            </a:r>
            <a:r>
              <a:rPr lang="hr-HR" sz="2600" i="1" dirty="0">
                <a:latin typeface="Lucida Sans" panose="020B0602040502020204" pitchFamily="34" charset="0"/>
              </a:rPr>
              <a:t> </a:t>
            </a:r>
            <a:r>
              <a:rPr lang="hr-HR" sz="2600" i="1" dirty="0" err="1">
                <a:latin typeface="Lucida Sans" panose="020B0602040502020204" pitchFamily="34" charset="0"/>
              </a:rPr>
              <a:t>procurement</a:t>
            </a:r>
            <a:r>
              <a:rPr lang="hr-HR" sz="2600" i="1" dirty="0">
                <a:latin typeface="Lucida Sans" panose="020B0602040502020204" pitchFamily="34" charset="0"/>
              </a:rPr>
              <a:t> </a:t>
            </a:r>
            <a:r>
              <a:rPr lang="hr-HR" sz="2600" i="1" dirty="0" err="1">
                <a:latin typeface="Lucida Sans" panose="020B0602040502020204" pitchFamily="34" charset="0"/>
              </a:rPr>
              <a:t>actions</a:t>
            </a:r>
            <a:r>
              <a:rPr lang="hr-HR" sz="2600" i="1" dirty="0">
                <a:latin typeface="Lucida Sans" panose="020B0602040502020204" pitchFamily="34" charset="0"/>
              </a:rPr>
              <a:t> – PCP </a:t>
            </a:r>
            <a:r>
              <a:rPr lang="hr-HR" sz="2600" i="1" dirty="0" err="1">
                <a:latin typeface="Lucida Sans" panose="020B0602040502020204" pitchFamily="34" charset="0"/>
              </a:rPr>
              <a:t>actions</a:t>
            </a:r>
            <a:r>
              <a:rPr lang="hr-HR" sz="2600" dirty="0">
                <a:latin typeface="Lucida Sans" panose="020B0602040502020204" pitchFamily="34" charset="0"/>
              </a:rPr>
              <a:t>)</a:t>
            </a:r>
          </a:p>
          <a:p>
            <a:r>
              <a:rPr lang="hr-HR" sz="2600" b="1" dirty="0">
                <a:latin typeface="Lucida Sans" panose="020B0602040502020204" pitchFamily="34" charset="0"/>
              </a:rPr>
              <a:t>Aktivnosti javne nabave inovativnih rješenja</a:t>
            </a:r>
            <a:r>
              <a:rPr lang="hr-HR" sz="2600" dirty="0">
                <a:latin typeface="Lucida Sans" panose="020B0602040502020204" pitchFamily="34" charset="0"/>
              </a:rPr>
              <a:t> (</a:t>
            </a:r>
            <a:r>
              <a:rPr lang="hr-HR" sz="2600" i="1" dirty="0" err="1">
                <a:latin typeface="Lucida Sans" panose="020B0602040502020204" pitchFamily="34" charset="0"/>
              </a:rPr>
              <a:t>Public</a:t>
            </a:r>
            <a:r>
              <a:rPr lang="hr-HR" sz="2600" i="1" dirty="0">
                <a:latin typeface="Lucida Sans" panose="020B0602040502020204" pitchFamily="34" charset="0"/>
              </a:rPr>
              <a:t> </a:t>
            </a:r>
            <a:r>
              <a:rPr lang="hr-HR" sz="2600" i="1" dirty="0" err="1">
                <a:latin typeface="Lucida Sans" panose="020B0602040502020204" pitchFamily="34" charset="0"/>
              </a:rPr>
              <a:t>procurement</a:t>
            </a:r>
            <a:r>
              <a:rPr lang="hr-HR" sz="2600" i="1" dirty="0">
                <a:latin typeface="Lucida Sans" panose="020B0602040502020204" pitchFamily="34" charset="0"/>
              </a:rPr>
              <a:t> </a:t>
            </a:r>
            <a:r>
              <a:rPr lang="hr-HR" sz="2600" i="1" dirty="0" err="1">
                <a:latin typeface="Lucida Sans" panose="020B0602040502020204" pitchFamily="34" charset="0"/>
              </a:rPr>
              <a:t>of</a:t>
            </a:r>
            <a:r>
              <a:rPr lang="hr-HR" sz="2600" i="1" dirty="0">
                <a:latin typeface="Lucida Sans" panose="020B0602040502020204" pitchFamily="34" charset="0"/>
              </a:rPr>
              <a:t> </a:t>
            </a:r>
            <a:r>
              <a:rPr lang="hr-HR" sz="2600" i="1" dirty="0" err="1">
                <a:latin typeface="Lucida Sans" panose="020B0602040502020204" pitchFamily="34" charset="0"/>
              </a:rPr>
              <a:t>innovative</a:t>
            </a:r>
            <a:r>
              <a:rPr lang="hr-HR" sz="2600" i="1" dirty="0">
                <a:latin typeface="Lucida Sans" panose="020B0602040502020204" pitchFamily="34" charset="0"/>
              </a:rPr>
              <a:t> </a:t>
            </a:r>
            <a:r>
              <a:rPr lang="hr-HR" sz="2600" i="1" dirty="0" err="1">
                <a:latin typeface="Lucida Sans" panose="020B0602040502020204" pitchFamily="34" charset="0"/>
              </a:rPr>
              <a:t>solutions</a:t>
            </a:r>
            <a:r>
              <a:rPr lang="hr-HR" sz="2600" i="1" dirty="0">
                <a:latin typeface="Lucida Sans" panose="020B0602040502020204" pitchFamily="34" charset="0"/>
              </a:rPr>
              <a:t> </a:t>
            </a:r>
            <a:r>
              <a:rPr lang="hr-HR" sz="2600" i="1" dirty="0" err="1">
                <a:latin typeface="Lucida Sans" panose="020B0602040502020204" pitchFamily="34" charset="0"/>
              </a:rPr>
              <a:t>actions</a:t>
            </a:r>
            <a:r>
              <a:rPr lang="hr-HR" sz="2600" i="1" dirty="0">
                <a:latin typeface="Lucida Sans" panose="020B0602040502020204" pitchFamily="34" charset="0"/>
              </a:rPr>
              <a:t> – PPI </a:t>
            </a:r>
            <a:r>
              <a:rPr lang="hr-HR" sz="2600" i="1" dirty="0" err="1">
                <a:latin typeface="Lucida Sans" panose="020B0602040502020204" pitchFamily="34" charset="0"/>
              </a:rPr>
              <a:t>actions</a:t>
            </a:r>
            <a:r>
              <a:rPr lang="hr-HR" sz="2600" dirty="0">
                <a:latin typeface="Lucida Sans" panose="020B0602040502020204" pitchFamily="34" charset="0"/>
              </a:rPr>
              <a:t>)</a:t>
            </a:r>
          </a:p>
          <a:p>
            <a:endParaRPr lang="hr-HR" sz="2600" dirty="0">
              <a:latin typeface="Lucida Sans" panose="020B0602040502020204" pitchFamily="34" charset="0"/>
            </a:endParaRPr>
          </a:p>
          <a:p>
            <a:pPr>
              <a:spcBef>
                <a:spcPct val="0"/>
              </a:spcBef>
            </a:pPr>
            <a:r>
              <a:rPr lang="hr-HR" sz="2600" b="1" i="1" dirty="0">
                <a:solidFill>
                  <a:srgbClr val="D71920"/>
                </a:solidFill>
                <a:latin typeface="Lucida Sans" panose="020B0602040502020204" pitchFamily="34" charset="0"/>
                <a:ea typeface="+mj-ea"/>
                <a:cs typeface="+mj-cs"/>
              </a:rPr>
              <a:t>https://www.obzoreuropa.hr/pdf/footer-broschures/letakobzor_web3_000.pdf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9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3C90B5D-430C-4814-935D-C21A9F2E0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>
                <a:solidFill>
                  <a:srgbClr val="C00000"/>
                </a:solidFill>
                <a:latin typeface="Lucida Sans" panose="020B0602040502020204" pitchFamily="34" charset="0"/>
              </a:rPr>
              <a:t>Obzor Europa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8B9263-FF3B-4BE7-A732-E1679633CAC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495600" y="1779578"/>
            <a:ext cx="2071688" cy="3836988"/>
          </a:xfrm>
          <a:prstGeom prst="rect">
            <a:avLst/>
          </a:prstGeom>
          <a:noFill/>
        </p:spPr>
      </p:pic>
      <p:pic>
        <p:nvPicPr>
          <p:cNvPr id="14344" name="Picture 8" descr="Uvod">
            <a:extLst>
              <a:ext uri="{FF2B5EF4-FFF2-40B4-BE49-F238E27FC236}">
                <a16:creationId xmlns:a16="http://schemas.microsoft.com/office/drawing/2014/main" id="{3394E766-2C47-4E8C-A669-75340C71C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264" y="1779578"/>
            <a:ext cx="4156453" cy="269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2112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F090E-B8A1-46D6-9F2B-B258F0B44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>
                <a:solidFill>
                  <a:srgbClr val="C00000"/>
                </a:solidFill>
                <a:latin typeface="Lucida Sans" panose="020B0602040502020204" pitchFamily="34" charset="0"/>
              </a:rPr>
              <a:t>Erasmus+</a:t>
            </a:r>
            <a:endParaRPr lang="en-US" sz="3600" dirty="0">
              <a:solidFill>
                <a:srgbClr val="C00000"/>
              </a:solidFill>
              <a:latin typeface="Lucida Sans" panose="020B06020405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CFB85-A48E-45D4-9CA2-CA56A8733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latin typeface="Lucida Sans" panose="020B0602040502020204" pitchFamily="34" charset="0"/>
              </a:rPr>
              <a:t>Program je usmjeren jačanju znanja i vještina te </a:t>
            </a:r>
            <a:r>
              <a:rPr lang="hr-HR" sz="1800" dirty="0" err="1">
                <a:latin typeface="Lucida Sans" panose="020B0602040502020204" pitchFamily="34" charset="0"/>
              </a:rPr>
              <a:t>zapošljivosti</a:t>
            </a:r>
            <a:r>
              <a:rPr lang="hr-HR" sz="1800" dirty="0">
                <a:latin typeface="Lucida Sans" panose="020B0602040502020204" pitchFamily="34" charset="0"/>
              </a:rPr>
              <a:t> europskih građana kao i unaprjeđenju obrazovanja, osposobljavanja te rada u području mladih i sporta. </a:t>
            </a:r>
          </a:p>
          <a:p>
            <a:pPr marL="0" indent="0">
              <a:buNone/>
            </a:pPr>
            <a:endParaRPr lang="hr-HR" sz="1800" dirty="0">
              <a:latin typeface="Lucida Sans" panose="020B0602040502020204" pitchFamily="34" charset="0"/>
            </a:endParaRPr>
          </a:p>
          <a:p>
            <a:r>
              <a:rPr lang="it-IT" sz="1800" dirty="0" err="1">
                <a:latin typeface="Lucida Sans" panose="020B0602040502020204" pitchFamily="34" charset="0"/>
              </a:rPr>
              <a:t>Ukupni</a:t>
            </a:r>
            <a:r>
              <a:rPr lang="it-IT" sz="1800" dirty="0">
                <a:latin typeface="Lucida Sans" panose="020B0602040502020204" pitchFamily="34" charset="0"/>
              </a:rPr>
              <a:t> </a:t>
            </a:r>
            <a:r>
              <a:rPr lang="it-IT" sz="1800" dirty="0" err="1">
                <a:latin typeface="Lucida Sans" panose="020B0602040502020204" pitchFamily="34" charset="0"/>
              </a:rPr>
              <a:t>proračun</a:t>
            </a:r>
            <a:r>
              <a:rPr lang="it-IT" sz="1800" dirty="0">
                <a:latin typeface="Lucida Sans" panose="020B0602040502020204" pitchFamily="34" charset="0"/>
              </a:rPr>
              <a:t>: 14,7 </a:t>
            </a:r>
            <a:r>
              <a:rPr lang="it-IT" sz="1800" dirty="0" err="1">
                <a:latin typeface="Lucida Sans" panose="020B0602040502020204" pitchFamily="34" charset="0"/>
              </a:rPr>
              <a:t>milijardi</a:t>
            </a:r>
            <a:r>
              <a:rPr lang="it-IT" sz="1800" dirty="0">
                <a:latin typeface="Lucida Sans" panose="020B0602040502020204" pitchFamily="34" charset="0"/>
              </a:rPr>
              <a:t> </a:t>
            </a:r>
            <a:r>
              <a:rPr lang="it-IT" sz="1800" dirty="0" err="1">
                <a:latin typeface="Lucida Sans" panose="020B0602040502020204" pitchFamily="34" charset="0"/>
              </a:rPr>
              <a:t>eura</a:t>
            </a:r>
            <a:r>
              <a:rPr lang="it-IT" sz="1800" dirty="0">
                <a:latin typeface="Lucida Sans" panose="020B0602040502020204" pitchFamily="34" charset="0"/>
              </a:rPr>
              <a:t> (226 </a:t>
            </a:r>
            <a:r>
              <a:rPr lang="it-IT" sz="1800" dirty="0" err="1">
                <a:latin typeface="Lucida Sans" panose="020B0602040502020204" pitchFamily="34" charset="0"/>
              </a:rPr>
              <a:t>milijuna</a:t>
            </a:r>
            <a:r>
              <a:rPr lang="it-IT" sz="1800" dirty="0">
                <a:latin typeface="Lucida Sans" panose="020B0602040502020204" pitchFamily="34" charset="0"/>
              </a:rPr>
              <a:t> </a:t>
            </a:r>
            <a:r>
              <a:rPr lang="it-IT" sz="1800" dirty="0" err="1">
                <a:latin typeface="Lucida Sans" panose="020B0602040502020204" pitchFamily="34" charset="0"/>
              </a:rPr>
              <a:t>eura</a:t>
            </a:r>
            <a:r>
              <a:rPr lang="it-IT" sz="1800" dirty="0">
                <a:latin typeface="Lucida Sans" panose="020B0602040502020204" pitchFamily="34" charset="0"/>
              </a:rPr>
              <a:t> za sport) </a:t>
            </a:r>
            <a:endParaRPr lang="hr-HR" sz="1800" dirty="0">
              <a:latin typeface="Lucida Sans" panose="020B0602040502020204" pitchFamily="34" charset="0"/>
            </a:endParaRPr>
          </a:p>
          <a:p>
            <a:endParaRPr lang="it-IT" sz="1800" dirty="0">
              <a:latin typeface="Lucida Sans" panose="020B0602040502020204" pitchFamily="34" charset="0"/>
            </a:endParaRPr>
          </a:p>
          <a:p>
            <a:r>
              <a:rPr lang="pl-PL" sz="1800" dirty="0">
                <a:latin typeface="Lucida Sans" panose="020B0602040502020204" pitchFamily="34" charset="0"/>
              </a:rPr>
              <a:t>Alokacija za RH: 90.300.000 eura </a:t>
            </a:r>
          </a:p>
          <a:p>
            <a:pPr marL="0" indent="0">
              <a:buNone/>
            </a:pPr>
            <a:endParaRPr lang="pl-PL" sz="1800" dirty="0">
              <a:latin typeface="Lucida Sans" panose="020B0602040502020204" pitchFamily="34" charset="0"/>
            </a:endParaRPr>
          </a:p>
          <a:p>
            <a:r>
              <a:rPr lang="hr-HR" sz="1800" b="1" dirty="0">
                <a:solidFill>
                  <a:srgbClr val="C00000"/>
                </a:solidFill>
                <a:latin typeface="Lucida Sans" panose="020B0602040502020204" pitchFamily="34" charset="0"/>
              </a:rPr>
              <a:t>Korisnici: </a:t>
            </a:r>
            <a:r>
              <a:rPr lang="hr-HR" sz="1800" dirty="0">
                <a:latin typeface="Lucida Sans" panose="020B0602040502020204" pitchFamily="34" charset="0"/>
              </a:rPr>
              <a:t>javne ili privatne ustanove, organizacije i tijela aktivnih u području obrazovanja, osposobljavanja, mladih i sporta u 34 zemlje članice programa Erasmus+ </a:t>
            </a:r>
          </a:p>
          <a:p>
            <a:endParaRPr lang="en-US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CA2B6589-6912-45A1-9994-CBC74466A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138" y="230188"/>
            <a:ext cx="4000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CC6D4C8F-2558-4B01-A70A-537255AA8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432" y="2342542"/>
            <a:ext cx="1792281" cy="175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8886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riručnik Ključne Aktivnosti 2 programa Erasmus+ | FOI projekti">
            <a:extLst>
              <a:ext uri="{FF2B5EF4-FFF2-40B4-BE49-F238E27FC236}">
                <a16:creationId xmlns:a16="http://schemas.microsoft.com/office/drawing/2014/main" id="{12C1B8EF-73E7-4C0B-B8D7-736D9E172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036" y="2389829"/>
            <a:ext cx="5761045" cy="360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1DD9FD-678D-4DBB-BCA2-01DA29492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solidFill>
                  <a:srgbClr val="C00000"/>
                </a:solidFill>
                <a:latin typeface="Lucida Sans" panose="020B0602040502020204" pitchFamily="34" charset="0"/>
              </a:rPr>
              <a:t>Erasmus+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35A42-3A58-49EC-BD57-A8156EE00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r-HR" sz="1800" b="1" i="1" dirty="0">
                <a:solidFill>
                  <a:srgbClr val="D71920"/>
                </a:solidFill>
                <a:latin typeface="Lucida Sans" panose="020B0602040502020204" pitchFamily="34" charset="0"/>
                <a:ea typeface="+mj-ea"/>
                <a:cs typeface="+mj-cs"/>
              </a:rPr>
              <a:t>Ključne aktivnosti: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800" dirty="0">
                <a:latin typeface="Lucida Sans" panose="020B0602040502020204" pitchFamily="34" charset="0"/>
              </a:rPr>
              <a:t>predškolski i opći odgoj i obrazovanje u osnovnoj i srednjoj školi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>
                <a:latin typeface="Lucida Sans" panose="020B0602040502020204" pitchFamily="34" charset="0"/>
              </a:rPr>
              <a:t>strukovno obrazovanje i osposobljavanje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800" dirty="0">
                <a:latin typeface="Lucida Sans" panose="020B0602040502020204" pitchFamily="34" charset="0"/>
              </a:rPr>
              <a:t>visoko obrazovanje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800" dirty="0">
                <a:latin typeface="Lucida Sans" panose="020B0602040502020204" pitchFamily="34" charset="0"/>
              </a:rPr>
              <a:t>opće obrazovanje odraslih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800" dirty="0">
                <a:latin typeface="Lucida Sans" panose="020B0602040502020204" pitchFamily="34" charset="0"/>
              </a:rPr>
              <a:t>mladi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800" dirty="0">
                <a:latin typeface="Lucida Sans" panose="020B0602040502020204" pitchFamily="34" charset="0"/>
              </a:rPr>
              <a:t>sport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617760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itle 1">
            <a:extLst>
              <a:ext uri="{FF2B5EF4-FFF2-40B4-BE49-F238E27FC236}">
                <a16:creationId xmlns:a16="http://schemas.microsoft.com/office/drawing/2014/main" id="{1374EE9C-58B6-4D82-9E60-5279B1F36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600" dirty="0">
                <a:solidFill>
                  <a:srgbClr val="C00000"/>
                </a:solidFill>
                <a:latin typeface="Lucida Sans" panose="020B0602040502020204" pitchFamily="34" charset="0"/>
              </a:rPr>
              <a:t>Life </a:t>
            </a:r>
            <a:endParaRPr lang="en-US" altLang="sr-Latn-RS" sz="3600" dirty="0">
              <a:solidFill>
                <a:srgbClr val="C00000"/>
              </a:solidFill>
              <a:latin typeface="Lucida Sans" panose="020B06020405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01257-A68C-4409-BFEE-F24C9E258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pl-PL" sz="1800" b="1" dirty="0">
                <a:solidFill>
                  <a:srgbClr val="D71920"/>
                </a:solidFill>
                <a:latin typeface="Lucida Sans" panose="020B0602040502020204" pitchFamily="34" charset="0"/>
                <a:ea typeface="+mj-ea"/>
                <a:cs typeface="+mj-cs"/>
              </a:rPr>
              <a:t>Cilj programa</a:t>
            </a:r>
            <a:r>
              <a:rPr lang="pl-PL" sz="1800" b="1" dirty="0">
                <a:solidFill>
                  <a:srgbClr val="003399"/>
                </a:solidFill>
                <a:latin typeface="Lucida Sans" panose="020B0602040502020204" pitchFamily="34" charset="0"/>
                <a:ea typeface="+mj-ea"/>
                <a:cs typeface="+mj-cs"/>
              </a:rPr>
              <a:t> </a:t>
            </a:r>
            <a:r>
              <a:rPr lang="pl-PL" sz="1800" dirty="0">
                <a:latin typeface="Lucida Sans" panose="020B0602040502020204" pitchFamily="34" charset="0"/>
              </a:rPr>
              <a:t>je zaštita okoliša i očuvanje prirode. </a:t>
            </a:r>
          </a:p>
          <a:p>
            <a:pPr algn="just">
              <a:buFont typeface="Arial" charset="0"/>
              <a:buChar char="•"/>
              <a:defRPr/>
            </a:pPr>
            <a:endParaRPr lang="pl-PL" sz="1800" dirty="0">
              <a:latin typeface="Lucida Sans" panose="020B0602040502020204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hr-HR" sz="1800" dirty="0">
                <a:latin typeface="Lucida Sans" panose="020B0602040502020204" pitchFamily="34" charset="0"/>
              </a:rPr>
              <a:t>Jedini je financijski instrument Europske unije isključivo namijenjen aktivnostima u području zaštite okoliša i prirode. </a:t>
            </a:r>
          </a:p>
          <a:p>
            <a:pPr marL="0" indent="0" algn="just">
              <a:buNone/>
              <a:defRPr/>
            </a:pPr>
            <a:endParaRPr lang="hr-HR" sz="1800" dirty="0">
              <a:latin typeface="Lucida Sans" panose="020B0602040502020204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pl-PL" sz="1800" dirty="0">
                <a:latin typeface="Lucida Sans" panose="020B0602040502020204" pitchFamily="34" charset="0"/>
              </a:rPr>
              <a:t>Dva potprograma: program za okoliš i program za klimatske akcije </a:t>
            </a:r>
          </a:p>
          <a:p>
            <a:pPr algn="just">
              <a:buFont typeface="Arial" charset="0"/>
              <a:buChar char="•"/>
              <a:defRPr/>
            </a:pPr>
            <a:r>
              <a:rPr lang="hr-HR" sz="1800" b="1" dirty="0">
                <a:solidFill>
                  <a:srgbClr val="D71920"/>
                </a:solidFill>
                <a:latin typeface="Lucida Sans" panose="020B0602040502020204" pitchFamily="34" charset="0"/>
                <a:ea typeface="+mj-ea"/>
                <a:cs typeface="+mj-cs"/>
              </a:rPr>
              <a:t>Proračun programa: 3,4 milijardi € </a:t>
            </a:r>
          </a:p>
          <a:p>
            <a:pPr algn="just">
              <a:buFont typeface="Arial" charset="0"/>
              <a:buChar char="•"/>
              <a:defRPr/>
            </a:pPr>
            <a:r>
              <a:rPr lang="hr-HR" sz="1800" b="1" dirty="0">
                <a:solidFill>
                  <a:srgbClr val="D71920"/>
                </a:solidFill>
                <a:latin typeface="Lucida Sans" panose="020B0602040502020204" pitchFamily="34" charset="0"/>
                <a:ea typeface="+mj-ea"/>
                <a:cs typeface="+mj-cs"/>
              </a:rPr>
              <a:t>Korisnici: </a:t>
            </a:r>
            <a:r>
              <a:rPr lang="hr-HR" sz="1800" dirty="0">
                <a:latin typeface="Lucida Sans" panose="020B0602040502020204" pitchFamily="34" charset="0"/>
              </a:rPr>
              <a:t>Javna ili privatna tijela te nevladine udruge koja dolaze iz zemalja članica EU, EFTA-e, zemalja kandidata, potencijalni kandidati zemalja pristupnica u EU te zemlje na koje se primjenjuje politika susjedstva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217094" name="Picture 5">
            <a:extLst>
              <a:ext uri="{FF2B5EF4-FFF2-40B4-BE49-F238E27FC236}">
                <a16:creationId xmlns:a16="http://schemas.microsoft.com/office/drawing/2014/main" id="{D97E04D8-8B98-4B3F-800F-F1D550FD8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246" y="230188"/>
            <a:ext cx="1723994" cy="124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7432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7A899-6792-4311-8355-93E090AC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>
                <a:solidFill>
                  <a:srgbClr val="C00000"/>
                </a:solidFill>
                <a:latin typeface="Lucida Sans" panose="020B0602040502020204" pitchFamily="34" charset="0"/>
              </a:rPr>
              <a:t>COSME </a:t>
            </a:r>
            <a:endParaRPr lang="en-US" sz="3600" dirty="0">
              <a:solidFill>
                <a:srgbClr val="C00000"/>
              </a:solidFill>
              <a:latin typeface="Lucida Sans" panose="020B06020405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198C3-3085-42C3-9929-C5B63DDBD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hr-HR" sz="2300" b="1" i="1" dirty="0">
                <a:solidFill>
                  <a:srgbClr val="D71920"/>
                </a:solidFill>
                <a:latin typeface="Lucida Sans" panose="020B0602040502020204" pitchFamily="34" charset="0"/>
                <a:ea typeface="+mj-ea"/>
                <a:cs typeface="+mj-cs"/>
              </a:rPr>
              <a:t>PROGRAM ZA KONKURENTNOST PODUZETNIŠTVA </a:t>
            </a:r>
          </a:p>
          <a:p>
            <a:endParaRPr lang="hr-HR" sz="2300" b="1" dirty="0">
              <a:solidFill>
                <a:srgbClr val="C00000"/>
              </a:solidFill>
              <a:latin typeface="Lucida Sans" panose="020B0602040502020204" pitchFamily="34" charset="0"/>
            </a:endParaRPr>
          </a:p>
          <a:p>
            <a:r>
              <a:rPr lang="hr-HR" sz="1900" dirty="0">
                <a:latin typeface="Lucida Sans" panose="020B0602040502020204" pitchFamily="34" charset="0"/>
              </a:rPr>
              <a:t>Cilj programa je jačanje konkurentnosti i održivosti europskih poduzeća, uključujući sektor turizma, poticanje poduzetničke kulture te poticanje stvaranja i rasta malih i srednjih poduzetnika </a:t>
            </a:r>
          </a:p>
          <a:p>
            <a:pPr marL="0" indent="0">
              <a:buNone/>
            </a:pPr>
            <a:endParaRPr lang="hr-HR" sz="1900" dirty="0">
              <a:latin typeface="Lucida Sans" panose="020B0602040502020204" pitchFamily="34" charset="0"/>
            </a:endParaRPr>
          </a:p>
          <a:p>
            <a:r>
              <a:rPr lang="hr-HR" sz="1900" dirty="0">
                <a:latin typeface="Lucida Sans" panose="020B0602040502020204" pitchFamily="34" charset="0"/>
              </a:rPr>
              <a:t>Proračun programa: 2 milijarde eura </a:t>
            </a:r>
          </a:p>
          <a:p>
            <a:endParaRPr lang="hr-HR" sz="1900" dirty="0">
              <a:latin typeface="Lucida Sans" panose="020B0602040502020204" pitchFamily="34" charset="0"/>
            </a:endParaRPr>
          </a:p>
          <a:p>
            <a:r>
              <a:rPr lang="hr-HR" sz="1900" b="1" dirty="0">
                <a:solidFill>
                  <a:srgbClr val="D71920"/>
                </a:solidFill>
                <a:latin typeface="Lucida Sans" panose="020B0602040502020204" pitchFamily="34" charset="0"/>
                <a:ea typeface="+mj-ea"/>
                <a:cs typeface="+mj-cs"/>
              </a:rPr>
              <a:t>Korisnici: </a:t>
            </a:r>
            <a:r>
              <a:rPr lang="hr-HR" sz="1900" dirty="0">
                <a:latin typeface="Lucida Sans" panose="020B0602040502020204" pitchFamily="34" charset="0"/>
              </a:rPr>
              <a:t>postojeći poduzetnici (posebno male tvrtke), budući poduzetnici </a:t>
            </a:r>
          </a:p>
          <a:p>
            <a:pPr marL="0" indent="0">
              <a:buNone/>
            </a:pPr>
            <a:r>
              <a:rPr lang="hr-HR" sz="1900" dirty="0">
                <a:latin typeface="Lucida Sans" panose="020B0602040502020204" pitchFamily="34" charset="0"/>
              </a:rPr>
              <a:t>(uključujući </a:t>
            </a:r>
            <a:r>
              <a:rPr lang="hr-HR" sz="1900" i="1" dirty="0">
                <a:latin typeface="Lucida Sans" panose="020B0602040502020204" pitchFamily="34" charset="0"/>
              </a:rPr>
              <a:t>start </a:t>
            </a:r>
            <a:r>
              <a:rPr lang="hr-HR" sz="1900" i="1" dirty="0" err="1">
                <a:latin typeface="Lucida Sans" panose="020B0602040502020204" pitchFamily="34" charset="0"/>
              </a:rPr>
              <a:t>up</a:t>
            </a:r>
            <a:r>
              <a:rPr lang="hr-HR" sz="1900" i="1" dirty="0">
                <a:latin typeface="Lucida Sans" panose="020B0602040502020204" pitchFamily="34" charset="0"/>
              </a:rPr>
              <a:t> </a:t>
            </a:r>
            <a:r>
              <a:rPr lang="hr-HR" sz="1900" dirty="0">
                <a:latin typeface="Lucida Sans" panose="020B0602040502020204" pitchFamily="34" charset="0"/>
              </a:rPr>
              <a:t>poduzeća) te nacionalna, regionalna i lokalna tijela vlasti</a:t>
            </a:r>
          </a:p>
          <a:p>
            <a:endParaRPr lang="en-US" dirty="0"/>
          </a:p>
        </p:txBody>
      </p:sp>
      <p:pic>
        <p:nvPicPr>
          <p:cNvPr id="16386" name="Picture 2" descr="Entrepreneur - Free user icons">
            <a:extLst>
              <a:ext uri="{FF2B5EF4-FFF2-40B4-BE49-F238E27FC236}">
                <a16:creationId xmlns:a16="http://schemas.microsoft.com/office/drawing/2014/main" id="{C9319299-07D3-4C8C-854D-FC100EDC6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298" y="273219"/>
            <a:ext cx="1911383" cy="19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3634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3988-2C24-408C-B2B6-AD4491678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>
                <a:solidFill>
                  <a:srgbClr val="C00000"/>
                </a:solidFill>
                <a:latin typeface="Lucida Sans" panose="020B0602040502020204" pitchFamily="34" charset="0"/>
              </a:rPr>
              <a:t>COSME</a:t>
            </a:r>
            <a:endParaRPr lang="en-US" sz="3600" dirty="0">
              <a:solidFill>
                <a:srgbClr val="C00000"/>
              </a:solidFill>
              <a:latin typeface="Lucida Sans" panose="020B06020405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CF476-6AA8-45BE-A09F-AF0FD498A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1900" b="1" dirty="0" err="1">
                <a:solidFill>
                  <a:srgbClr val="C00000"/>
                </a:solidFill>
                <a:latin typeface="Lucida Sans" panose="020B0602040502020204" pitchFamily="34" charset="0"/>
              </a:rPr>
              <a:t>Posebni</a:t>
            </a:r>
            <a:r>
              <a:rPr lang="it-IT" sz="1900" b="1" dirty="0">
                <a:solidFill>
                  <a:srgbClr val="C00000"/>
                </a:solidFill>
                <a:latin typeface="Lucida Sans" panose="020B0602040502020204" pitchFamily="34" charset="0"/>
              </a:rPr>
              <a:t> </a:t>
            </a:r>
            <a:r>
              <a:rPr lang="it-IT" sz="1900" b="1" dirty="0" err="1">
                <a:solidFill>
                  <a:srgbClr val="C00000"/>
                </a:solidFill>
                <a:latin typeface="Lucida Sans" panose="020B0602040502020204" pitchFamily="34" charset="0"/>
              </a:rPr>
              <a:t>ciljevi</a:t>
            </a:r>
            <a:r>
              <a:rPr lang="it-IT" sz="1900" b="1" dirty="0">
                <a:solidFill>
                  <a:srgbClr val="C00000"/>
                </a:solidFill>
                <a:latin typeface="Lucida Sans" panose="020B0602040502020204" pitchFamily="34" charset="0"/>
              </a:rPr>
              <a:t> COSME </a:t>
            </a:r>
            <a:r>
              <a:rPr lang="it-IT" sz="1900" b="1" dirty="0" err="1">
                <a:solidFill>
                  <a:srgbClr val="C00000"/>
                </a:solidFill>
                <a:latin typeface="Lucida Sans" panose="020B0602040502020204" pitchFamily="34" charset="0"/>
              </a:rPr>
              <a:t>programa</a:t>
            </a:r>
            <a:r>
              <a:rPr lang="it-IT" sz="1900" b="1" dirty="0">
                <a:solidFill>
                  <a:srgbClr val="C00000"/>
                </a:solidFill>
                <a:latin typeface="Lucida Sans" panose="020B0602040502020204" pitchFamily="34" charset="0"/>
              </a:rPr>
              <a:t> su: </a:t>
            </a:r>
            <a:endParaRPr lang="hr-HR" sz="1900" b="1" dirty="0">
              <a:solidFill>
                <a:srgbClr val="C00000"/>
              </a:solidFill>
              <a:latin typeface="Lucida Sans" panose="020B0602040502020204" pitchFamily="34" charset="0"/>
            </a:endParaRPr>
          </a:p>
          <a:p>
            <a:pPr marL="0" indent="0">
              <a:buNone/>
            </a:pPr>
            <a:endParaRPr lang="it-IT" sz="1900" b="1" dirty="0">
              <a:solidFill>
                <a:schemeClr val="accent2">
                  <a:lumMod val="60000"/>
                  <a:lumOff val="40000"/>
                </a:schemeClr>
              </a:solidFill>
              <a:latin typeface="Lucida Sans" panose="020B0602040502020204" pitchFamily="34" charset="0"/>
            </a:endParaRPr>
          </a:p>
          <a:p>
            <a:r>
              <a:rPr lang="hr-HR" sz="1800" dirty="0">
                <a:latin typeface="Lucida Sans" panose="020B0602040502020204" pitchFamily="34" charset="0"/>
              </a:rPr>
              <a:t>olakšavanje pristupa financiranju za mala i srednja poduzeća (MSP), </a:t>
            </a:r>
          </a:p>
          <a:p>
            <a:r>
              <a:rPr lang="pl-PL" sz="1800" dirty="0">
                <a:latin typeface="Lucida Sans" panose="020B0602040502020204" pitchFamily="34" charset="0"/>
              </a:rPr>
              <a:t>stvaranje okruženja koje je pogodno za stvaranje i rast gospodarstva, </a:t>
            </a:r>
          </a:p>
          <a:p>
            <a:r>
              <a:rPr lang="hr-HR" sz="1800" dirty="0">
                <a:latin typeface="Lucida Sans" panose="020B0602040502020204" pitchFamily="34" charset="0"/>
              </a:rPr>
              <a:t>poticanje poduzetničke kulture u Europi,</a:t>
            </a:r>
          </a:p>
          <a:p>
            <a:r>
              <a:rPr lang="hr-HR" sz="1800" dirty="0">
                <a:latin typeface="Lucida Sans" panose="020B0602040502020204" pitchFamily="34" charset="0"/>
              </a:rPr>
              <a:t>povećanje održive konkurentnosti EU tvrtki, </a:t>
            </a:r>
          </a:p>
          <a:p>
            <a:r>
              <a:rPr lang="hr-HR" sz="1800" dirty="0">
                <a:latin typeface="Lucida Sans" panose="020B0602040502020204" pitchFamily="34" charset="0"/>
              </a:rPr>
              <a:t>pomaganje malim poduzećima da rade izvan svoje matične zemlje i poboljšanje </a:t>
            </a:r>
          </a:p>
          <a:p>
            <a:pPr marL="0" indent="0">
              <a:buNone/>
            </a:pPr>
            <a:r>
              <a:rPr lang="hr-HR" sz="1800" dirty="0">
                <a:latin typeface="Lucida Sans" panose="020B0602040502020204" pitchFamily="34" charset="0"/>
              </a:rPr>
              <a:t>njihovog pristupa tržištima.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89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>
            <a:extLst>
              <a:ext uri="{FF2B5EF4-FFF2-40B4-BE49-F238E27FC236}">
                <a16:creationId xmlns:a16="http://schemas.microsoft.com/office/drawing/2014/main" id="{ADF9B90F-4BCB-4365-B706-61F70FFC0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sz="3600" dirty="0">
                <a:solidFill>
                  <a:srgbClr val="D71920"/>
                </a:solidFill>
                <a:latin typeface="Lucida Sans" panose="020B0602040502020204" pitchFamily="34" charset="0"/>
              </a:rPr>
              <a:t>Strateški dokumenti</a:t>
            </a:r>
            <a:endParaRPr lang="en-US" altLang="sr-Latn-RS" sz="3600" dirty="0">
              <a:solidFill>
                <a:srgbClr val="D71920"/>
              </a:solidFill>
              <a:latin typeface="Lucida Sans" panose="020B06020405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55862-5805-47FF-A6EC-15578A6A8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hr-HR" sz="1900" b="1" dirty="0">
                <a:solidFill>
                  <a:srgbClr val="D71920"/>
                </a:solidFill>
                <a:latin typeface="Lucida Sans" panose="020B0602040502020204" pitchFamily="34" charset="0"/>
                <a:ea typeface="+mj-ea"/>
                <a:cs typeface="+mj-cs"/>
              </a:rPr>
              <a:t>STRATEŠKI DOKUMENTI: </a:t>
            </a:r>
            <a:r>
              <a:rPr lang="hr-HR" sz="1900" b="1" dirty="0">
                <a:latin typeface="Lucida Sans" panose="020B0602040502020204" pitchFamily="34" charset="0"/>
              </a:rPr>
              <a:t>Javne politike na europskoj, nacionalnoj, područnoj </a:t>
            </a:r>
          </a:p>
          <a:p>
            <a:pPr marL="0" indent="0" algn="just">
              <a:buNone/>
              <a:defRPr/>
            </a:pPr>
            <a:r>
              <a:rPr lang="hr-HR" sz="1900" b="1" dirty="0">
                <a:latin typeface="Lucida Sans" panose="020B0602040502020204" pitchFamily="34" charset="0"/>
              </a:rPr>
              <a:t>ili lokalnoj razini - konvencije, deklaracije, odluke, zakoni, strategije, strateški </a:t>
            </a:r>
          </a:p>
          <a:p>
            <a:pPr marL="0" indent="0" algn="just">
              <a:buNone/>
              <a:defRPr/>
            </a:pPr>
            <a:r>
              <a:rPr lang="hr-HR" sz="1900" b="1" dirty="0">
                <a:latin typeface="Lucida Sans" panose="020B0602040502020204" pitchFamily="34" charset="0"/>
              </a:rPr>
              <a:t>planovi i sl. </a:t>
            </a:r>
          </a:p>
          <a:p>
            <a:pPr marL="0" indent="0" algn="just">
              <a:buNone/>
              <a:defRPr/>
            </a:pPr>
            <a:endParaRPr lang="hr-HR" sz="1900" dirty="0">
              <a:latin typeface="Lucida Sans" panose="020B0602040502020204" pitchFamily="34" charset="0"/>
            </a:endParaRPr>
          </a:p>
          <a:p>
            <a:pPr algn="just">
              <a:defRPr/>
            </a:pPr>
            <a:r>
              <a:rPr lang="hr-HR" sz="1900" dirty="0">
                <a:latin typeface="Lucida Sans" panose="020B0602040502020204" pitchFamily="34" charset="0"/>
              </a:rPr>
              <a:t>Provodi se kako bi pronašli poveznicu između javnih politika i projekata koje pripremate (projekti služe ispunjavanju strateških ciljeva)</a:t>
            </a:r>
          </a:p>
          <a:p>
            <a:pPr marL="0" indent="0" algn="just">
              <a:buNone/>
              <a:defRPr/>
            </a:pPr>
            <a:endParaRPr lang="hr-HR" sz="1900" dirty="0">
              <a:latin typeface="Lucida Sans" panose="020B0602040502020204" pitchFamily="34" charset="0"/>
            </a:endParaRPr>
          </a:p>
          <a:p>
            <a:pPr algn="just">
              <a:defRPr/>
            </a:pPr>
            <a:r>
              <a:rPr lang="hr-HR" sz="1900" b="1" dirty="0">
                <a:solidFill>
                  <a:srgbClr val="D71920"/>
                </a:solidFill>
                <a:latin typeface="Lucida Sans" panose="020B0602040502020204" pitchFamily="34" charset="0"/>
                <a:ea typeface="+mj-ea"/>
                <a:cs typeface="+mj-cs"/>
              </a:rPr>
              <a:t>Projekt koji nije u skladu sa strateškim dokumentima nema šanse u natječajima!</a:t>
            </a:r>
          </a:p>
          <a:p>
            <a:pPr marL="0" indent="0">
              <a:buNone/>
              <a:defRPr/>
            </a:pPr>
            <a:endParaRPr lang="hr-HR" sz="1477" dirty="0"/>
          </a:p>
        </p:txBody>
      </p:sp>
    </p:spTree>
    <p:extLst>
      <p:ext uri="{BB962C8B-B14F-4D97-AF65-F5344CB8AC3E}">
        <p14:creationId xmlns:p14="http://schemas.microsoft.com/office/powerpoint/2010/main" val="35469630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6FE94-319A-45D6-8B62-B1EE610AF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sz="3600" dirty="0">
                <a:solidFill>
                  <a:srgbClr val="C00000"/>
                </a:solidFill>
                <a:latin typeface="Lucida Sans" panose="020B0602040502020204" pitchFamily="34" charset="0"/>
              </a:rPr>
            </a:br>
            <a:r>
              <a:rPr lang="hr-HR" sz="3600" dirty="0">
                <a:solidFill>
                  <a:srgbClr val="C00000"/>
                </a:solidFill>
                <a:latin typeface="Lucida Sans" panose="020B0602040502020204" pitchFamily="34" charset="0"/>
              </a:rPr>
              <a:t>Kreativna Europa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D0C95-D998-4C33-A20B-C69850E88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latin typeface="Lucida Sans" panose="020B0602040502020204" pitchFamily="34" charset="0"/>
              </a:rPr>
              <a:t>Cilj programa je zaštita, razvoj i promicanje europske kulturne i jezične raznolikosti </a:t>
            </a:r>
          </a:p>
          <a:p>
            <a:pPr marL="0" indent="0">
              <a:buNone/>
            </a:pPr>
            <a:r>
              <a:rPr lang="hr-HR" dirty="0">
                <a:latin typeface="Lucida Sans" panose="020B0602040502020204" pitchFamily="34" charset="0"/>
              </a:rPr>
              <a:t>te kulturne baštine.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latin typeface="Lucida Sans" panose="020B0602040502020204" pitchFamily="34" charset="0"/>
              </a:rPr>
              <a:t>Potporama nastoji ojačati konkurentnost europskih kulturnih i kreativnih sektora s </a:t>
            </a:r>
          </a:p>
          <a:p>
            <a:pPr marL="0" indent="0">
              <a:buNone/>
            </a:pPr>
            <a:r>
              <a:rPr lang="hr-HR" dirty="0">
                <a:latin typeface="Lucida Sans" panose="020B0602040502020204" pitchFamily="34" charset="0"/>
              </a:rPr>
              <a:t>posebnim naglaskom na audiovizualni sektor. 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latin typeface="Lucida Sans" panose="020B06020405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b="1" dirty="0">
                <a:latin typeface="Lucida Sans" panose="020B0602040502020204" pitchFamily="34" charset="0"/>
              </a:rPr>
              <a:t>Sastoji se od potprograma Media, Kultura te Međusektorskog programa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latin typeface="Lucida Sans" panose="020B06020405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 err="1">
                <a:latin typeface="Lucida Sans" panose="020B0602040502020204" pitchFamily="34" charset="0"/>
              </a:rPr>
              <a:t>Proračun</a:t>
            </a:r>
            <a:r>
              <a:rPr lang="it-IT" dirty="0">
                <a:latin typeface="Lucida Sans" panose="020B0602040502020204" pitchFamily="34" charset="0"/>
              </a:rPr>
              <a:t> </a:t>
            </a:r>
            <a:r>
              <a:rPr lang="it-IT" dirty="0" err="1">
                <a:latin typeface="Lucida Sans" panose="020B0602040502020204" pitchFamily="34" charset="0"/>
              </a:rPr>
              <a:t>programa</a:t>
            </a:r>
            <a:r>
              <a:rPr lang="it-IT" dirty="0">
                <a:latin typeface="Lucida Sans" panose="020B0602040502020204" pitchFamily="34" charset="0"/>
              </a:rPr>
              <a:t>: 1,8 </a:t>
            </a:r>
            <a:r>
              <a:rPr lang="it-IT" dirty="0" err="1">
                <a:latin typeface="Lucida Sans" panose="020B0602040502020204" pitchFamily="34" charset="0"/>
              </a:rPr>
              <a:t>milijardi</a:t>
            </a:r>
            <a:r>
              <a:rPr lang="it-IT" dirty="0">
                <a:latin typeface="Lucida Sans" panose="020B0602040502020204" pitchFamily="34" charset="0"/>
              </a:rPr>
              <a:t> </a:t>
            </a:r>
            <a:r>
              <a:rPr lang="it-IT" dirty="0" err="1">
                <a:latin typeface="Lucida Sans" panose="020B0602040502020204" pitchFamily="34" charset="0"/>
              </a:rPr>
              <a:t>eura</a:t>
            </a:r>
            <a:r>
              <a:rPr lang="it-IT" dirty="0">
                <a:latin typeface="Lucida Sans" panose="020B0602040502020204" pitchFamily="34" charset="0"/>
              </a:rPr>
              <a:t> </a:t>
            </a:r>
            <a:endParaRPr lang="hr-HR" dirty="0">
              <a:latin typeface="Lucida Sans" panose="020B06020405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it-IT" dirty="0">
              <a:latin typeface="Lucida Sans" panose="020B06020405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D71920"/>
                </a:solidFill>
                <a:latin typeface="Lucida Sans" panose="020B0602040502020204" pitchFamily="34" charset="0"/>
              </a:rPr>
              <a:t>Korisnici:</a:t>
            </a:r>
            <a:r>
              <a:rPr lang="hr-HR" dirty="0">
                <a:latin typeface="Lucida Sans" panose="020B0602040502020204" pitchFamily="34" charset="0"/>
              </a:rPr>
              <a:t> javne i privatne ustanove, institucije i organizacije aktivne na području </a:t>
            </a:r>
          </a:p>
          <a:p>
            <a:pPr marL="0" indent="0">
              <a:buNone/>
            </a:pPr>
            <a:r>
              <a:rPr lang="hr-HR" dirty="0">
                <a:latin typeface="Lucida Sans" panose="020B0602040502020204" pitchFamily="34" charset="0"/>
              </a:rPr>
              <a:t>kulture, uključujući kazališta, knjižnice, muzeje, galerija, izdavačke kuće, obrazovne </a:t>
            </a:r>
          </a:p>
          <a:p>
            <a:pPr marL="0" indent="0">
              <a:buNone/>
            </a:pPr>
            <a:r>
              <a:rPr lang="hr-HR" dirty="0">
                <a:latin typeface="Lucida Sans" panose="020B0602040502020204" pitchFamily="34" charset="0"/>
              </a:rPr>
              <a:t>institucije, istraživački centri i profesionalna udruženja.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7410" name="Picture 2" descr="Creative Europe Programme 2021-2027 ...">
            <a:extLst>
              <a:ext uri="{FF2B5EF4-FFF2-40B4-BE49-F238E27FC236}">
                <a16:creationId xmlns:a16="http://schemas.microsoft.com/office/drawing/2014/main" id="{764A9AE3-AF89-40C8-8BC1-4C88FFA9A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514" y="9048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8300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D07A01-F311-4D81-8F4A-518507E56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solidFill>
                  <a:srgbClr val="C00000"/>
                </a:solidFill>
                <a:latin typeface="Lucida Sans" panose="020B0602040502020204" pitchFamily="34" charset="0"/>
              </a:rPr>
              <a:t>Europa za građane</a:t>
            </a:r>
            <a:endParaRPr lang="en-US" sz="3600" dirty="0">
              <a:solidFill>
                <a:srgbClr val="C00000"/>
              </a:solidFill>
              <a:latin typeface="Lucida Sans" panose="020B06020405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45D1F-FBA6-444C-96B7-E7380CADD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600" dirty="0">
                <a:latin typeface="Lucida Sans" panose="020B0602040502020204" pitchFamily="34" charset="0"/>
              </a:rPr>
              <a:t>pridonijeti razumijevanju građana o EU, njenoj povijesti i raznolikosti,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600" dirty="0">
                <a:latin typeface="Lucida Sans" panose="020B0602040502020204" pitchFamily="34" charset="0"/>
              </a:rPr>
              <a:t>poticati europsko građanstvo i poboljšati uvjete za građansko i demokratsko </a:t>
            </a:r>
          </a:p>
          <a:p>
            <a:pPr marL="0" indent="0">
              <a:buNone/>
            </a:pPr>
            <a:r>
              <a:rPr lang="hr-HR" sz="2600" dirty="0">
                <a:latin typeface="Lucida Sans" panose="020B0602040502020204" pitchFamily="34" charset="0"/>
              </a:rPr>
              <a:t>sudjelovanje na razini EU,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600" dirty="0">
                <a:latin typeface="Lucida Sans" panose="020B0602040502020204" pitchFamily="34" charset="0"/>
              </a:rPr>
              <a:t>povećati svijest o zajedničkoj povijesti i vrijednostima 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600" dirty="0">
                <a:latin typeface="Lucida Sans" panose="020B0602040502020204" pitchFamily="34" charset="0"/>
              </a:rPr>
              <a:t>poticati demokratsko sudjelovanje građana na razini EU, razvijajući razumijevanje </a:t>
            </a:r>
          </a:p>
          <a:p>
            <a:pPr marL="0" indent="0">
              <a:buNone/>
            </a:pPr>
            <a:r>
              <a:rPr lang="hr-HR" sz="2600" dirty="0">
                <a:latin typeface="Lucida Sans" panose="020B0602040502020204" pitchFamily="34" charset="0"/>
              </a:rPr>
              <a:t>građana o procesu kreiranja politike EU i promicanjem mogućnosti za društveni i </a:t>
            </a:r>
          </a:p>
          <a:p>
            <a:pPr marL="0" indent="0">
              <a:buNone/>
            </a:pPr>
            <a:r>
              <a:rPr lang="hr-HR" sz="2600" dirty="0">
                <a:latin typeface="Lucida Sans" panose="020B0602040502020204" pitchFamily="34" charset="0"/>
              </a:rPr>
              <a:t>interkulturni angažman i volonterstvo na razini EU.</a:t>
            </a:r>
          </a:p>
          <a:p>
            <a:pPr marL="0" indent="0">
              <a:buNone/>
            </a:pPr>
            <a:endParaRPr lang="hr-HR" sz="2600" dirty="0">
              <a:latin typeface="Lucida Sans" panose="020B06020405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600" b="1" dirty="0">
                <a:solidFill>
                  <a:srgbClr val="C00000"/>
                </a:solidFill>
                <a:latin typeface="Lucida Sans" panose="020B0602040502020204" pitchFamily="34" charset="0"/>
              </a:rPr>
              <a:t>Prijavitelji:</a:t>
            </a:r>
            <a:r>
              <a:rPr lang="hr-HR" sz="2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anose="020B0602040502020204" pitchFamily="34" charset="0"/>
              </a:rPr>
              <a:t> </a:t>
            </a:r>
            <a:r>
              <a:rPr lang="hr-HR" sz="2600" dirty="0">
                <a:latin typeface="Lucida Sans" panose="020B0602040502020204" pitchFamily="34" charset="0"/>
              </a:rPr>
              <a:t>europske istraživačke institucije, lokalne vlasti, organizacije za </a:t>
            </a:r>
          </a:p>
          <a:p>
            <a:pPr marL="0" indent="0">
              <a:buNone/>
            </a:pPr>
            <a:r>
              <a:rPr lang="hr-HR" sz="2600" dirty="0">
                <a:latin typeface="Lucida Sans" panose="020B0602040502020204" pitchFamily="34" charset="0"/>
              </a:rPr>
              <a:t>istraživanje europskih javnih politika, udruženja građana i druge organizacije civilnog društva i obrazovne institucije.</a:t>
            </a:r>
          </a:p>
          <a:p>
            <a:pPr marL="0" indent="0">
              <a:buNone/>
            </a:pPr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034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B0D-D3FB-44CF-8B2E-ED2BCE60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solidFill>
                  <a:srgbClr val="C00000"/>
                </a:solidFill>
                <a:latin typeface="Lucida Sans" panose="020B0602040502020204" pitchFamily="34" charset="0"/>
              </a:rPr>
              <a:t>Europa za građane</a:t>
            </a:r>
            <a:endParaRPr lang="en-US" sz="3600" dirty="0">
              <a:solidFill>
                <a:srgbClr val="C00000"/>
              </a:solidFill>
              <a:latin typeface="Lucida Sans" panose="020B06020405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A8706-4F6B-4693-A75C-326F547DD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1800" dirty="0">
                <a:latin typeface="Lucida Sans" panose="020B0602040502020204" pitchFamily="34" charset="0"/>
              </a:rPr>
              <a:t>Europsko sjećanje: podizanje svijesti o zajedničkoj povijesti, vrijednostima i </a:t>
            </a:r>
          </a:p>
          <a:p>
            <a:pPr marL="0" indent="0">
              <a:buNone/>
            </a:pPr>
            <a:r>
              <a:rPr lang="hr-HR" sz="1800" dirty="0">
                <a:latin typeface="Lucida Sans" panose="020B0602040502020204" pitchFamily="34" charset="0"/>
              </a:rPr>
              <a:t>ciljevima EU,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800" dirty="0">
                <a:latin typeface="Lucida Sans" panose="020B0602040502020204" pitchFamily="34" charset="0"/>
              </a:rPr>
              <a:t>demokratski angažman i građansko sudjelovanje: poticanje demokratskog i </a:t>
            </a:r>
          </a:p>
          <a:p>
            <a:pPr marL="0" indent="0">
              <a:buNone/>
            </a:pPr>
            <a:r>
              <a:rPr lang="hr-HR" sz="1800" dirty="0">
                <a:latin typeface="Lucida Sans" panose="020B0602040502020204" pitchFamily="34" charset="0"/>
              </a:rPr>
              <a:t>građanskog sudjelovanja na razini EU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800" dirty="0">
                <a:latin typeface="Lucida Sans" panose="020B0602040502020204" pitchFamily="34" charset="0"/>
              </a:rPr>
              <a:t>bratimljenje gradova,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800" dirty="0">
                <a:latin typeface="Lucida Sans" panose="020B0602040502020204" pitchFamily="34" charset="0"/>
              </a:rPr>
              <a:t>mreže gradova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800" dirty="0">
                <a:latin typeface="Lucida Sans" panose="020B0602040502020204" pitchFamily="34" charset="0"/>
              </a:rPr>
              <a:t>projekti civilnog društva.</a:t>
            </a:r>
          </a:p>
          <a:p>
            <a:endParaRPr lang="en-US" dirty="0"/>
          </a:p>
        </p:txBody>
      </p:sp>
      <p:pic>
        <p:nvPicPr>
          <p:cNvPr id="18434" name="Picture 2" descr="European Union ...">
            <a:extLst>
              <a:ext uri="{FF2B5EF4-FFF2-40B4-BE49-F238E27FC236}">
                <a16:creationId xmlns:a16="http://schemas.microsoft.com/office/drawing/2014/main" id="{B00FCF35-C73F-4DE0-A2DB-BAD48D339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569342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4941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B18427-660B-4131-AE57-2DE6BF4F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 err="1">
                <a:solidFill>
                  <a:schemeClr val="tx1"/>
                </a:solidFill>
                <a:latin typeface="Lucida Sans" panose="020B0602040502020204" pitchFamily="34" charset="0"/>
              </a:rPr>
              <a:t>Ključni</a:t>
            </a:r>
            <a:r>
              <a:rPr lang="en-US" sz="3600" kern="1200" dirty="0">
                <a:solidFill>
                  <a:schemeClr val="tx1"/>
                </a:solidFill>
                <a:latin typeface="Lucida Sans" panose="020B0602040502020204" pitchFamily="34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Lucida Sans" panose="020B0602040502020204" pitchFamily="34" charset="0"/>
              </a:rPr>
              <a:t>dokumenti</a:t>
            </a:r>
            <a:endParaRPr lang="en-US" sz="3600" kern="1200" dirty="0">
              <a:solidFill>
                <a:schemeClr val="tx1"/>
              </a:solidFill>
              <a:latin typeface="Lucida Sans" panose="020B06020405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69BF0-A998-4A71-9FAD-C1B0792E3F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8689" r="30425" b="6146"/>
          <a:stretch/>
        </p:blipFill>
        <p:spPr>
          <a:xfrm>
            <a:off x="6466953" y="666728"/>
            <a:ext cx="4447079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487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>
            <a:extLst>
              <a:ext uri="{FF2B5EF4-FFF2-40B4-BE49-F238E27FC236}">
                <a16:creationId xmlns:a16="http://schemas.microsoft.com/office/drawing/2014/main" id="{5BAE1305-3A2C-4998-9BFE-2988F0F8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600" dirty="0">
                <a:solidFill>
                  <a:srgbClr val="C00000"/>
                </a:solidFill>
                <a:latin typeface="Lucida Sans" panose="020B0602040502020204" pitchFamily="34" charset="0"/>
              </a:rPr>
              <a:t>Ključni dokumenti</a:t>
            </a:r>
            <a:endParaRPr lang="en-US" altLang="sr-Latn-RS" sz="3600" dirty="0">
              <a:solidFill>
                <a:srgbClr val="C00000"/>
              </a:solidFill>
              <a:latin typeface="Lucida Sans" panose="020B06020405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A2CA3-BAFC-4C7E-978E-1E78DC263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r-HR" sz="1600" dirty="0">
                <a:latin typeface="Lucida Sans" panose="020B0602040502020204" pitchFamily="34" charset="0"/>
              </a:rPr>
              <a:t>Strategija Europa 2020  </a:t>
            </a:r>
          </a:p>
          <a:p>
            <a:pPr>
              <a:defRPr/>
            </a:pPr>
            <a:r>
              <a:rPr lang="en-US" sz="2000" b="1" i="1" dirty="0">
                <a:solidFill>
                  <a:srgbClr val="C00000"/>
                </a:solidFill>
                <a:latin typeface="Lucida Sans" panose="020B0602040502020204" pitchFamily="34" charset="0"/>
              </a:rPr>
              <a:t>A new strategic agenda for the EU</a:t>
            </a:r>
            <a:r>
              <a:rPr lang="hr-HR" sz="2000" b="1" i="1" dirty="0">
                <a:solidFill>
                  <a:srgbClr val="C00000"/>
                </a:solidFill>
                <a:latin typeface="Lucida Sans" panose="020B0602040502020204" pitchFamily="34" charset="0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latin typeface="Lucida Sans" panose="020B0602040502020204" pitchFamily="34" charset="0"/>
              </a:rPr>
              <a:t>2019-2024</a:t>
            </a:r>
            <a:endParaRPr lang="hr-HR" sz="2000" b="1" i="1" dirty="0">
              <a:solidFill>
                <a:srgbClr val="C00000"/>
              </a:solidFill>
              <a:latin typeface="Lucida Sans" panose="020B0602040502020204" pitchFamily="34" charset="0"/>
            </a:endParaRPr>
          </a:p>
          <a:p>
            <a:pPr>
              <a:defRPr/>
            </a:pPr>
            <a:r>
              <a:rPr lang="hr-HR" sz="2000" b="1" i="1" dirty="0">
                <a:solidFill>
                  <a:srgbClr val="C00000"/>
                </a:solidFill>
                <a:latin typeface="Lucida Sans" panose="020B0602040502020204" pitchFamily="34" charset="0"/>
              </a:rPr>
              <a:t>Prioriteti Europske unije za razdoblje 2019. – 2024.</a:t>
            </a:r>
          </a:p>
          <a:p>
            <a:pPr>
              <a:defRPr/>
            </a:pPr>
            <a:r>
              <a:rPr lang="hr-HR" sz="1600" dirty="0">
                <a:latin typeface="Lucida Sans" panose="020B0602040502020204" pitchFamily="34" charset="0"/>
              </a:rPr>
              <a:t>Partnerski sporazum </a:t>
            </a:r>
          </a:p>
          <a:p>
            <a:pPr>
              <a:defRPr/>
            </a:pPr>
            <a:r>
              <a:rPr lang="hr-HR" sz="1600" dirty="0">
                <a:latin typeface="Lucida Sans" panose="020B0602040502020204" pitchFamily="34" charset="0"/>
              </a:rPr>
              <a:t>Zajednička nacionalna pravila </a:t>
            </a:r>
          </a:p>
          <a:p>
            <a:pPr>
              <a:defRPr/>
            </a:pPr>
            <a:r>
              <a:rPr lang="hr-HR" sz="1600" dirty="0">
                <a:latin typeface="Lucida Sans" panose="020B0602040502020204" pitchFamily="34" charset="0"/>
              </a:rPr>
              <a:t>Operativni programi </a:t>
            </a:r>
          </a:p>
          <a:p>
            <a:pPr>
              <a:defRPr/>
            </a:pPr>
            <a:r>
              <a:rPr lang="hr-HR" sz="1600" dirty="0">
                <a:latin typeface="Lucida Sans" panose="020B0602040502020204" pitchFamily="34" charset="0"/>
              </a:rPr>
              <a:t>Sektorske strategije i zakoni </a:t>
            </a:r>
          </a:p>
          <a:p>
            <a:pPr>
              <a:defRPr/>
            </a:pPr>
            <a:r>
              <a:rPr lang="pl-PL" sz="1600" dirty="0">
                <a:latin typeface="Lucida Sans" panose="020B0602040502020204" pitchFamily="34" charset="0"/>
              </a:rPr>
              <a:t>Lokalni i regionalni strateški dokument</a:t>
            </a:r>
            <a:r>
              <a:rPr lang="pl-PL" sz="1600" dirty="0">
                <a:latin typeface="+mj-lt"/>
              </a:rPr>
              <a:t>i</a:t>
            </a:r>
          </a:p>
          <a:p>
            <a:pPr marL="0" indent="0">
              <a:buNone/>
              <a:defRPr/>
            </a:pPr>
            <a:endParaRPr lang="hr-HR" sz="1477" dirty="0"/>
          </a:p>
        </p:txBody>
      </p:sp>
    </p:spTree>
    <p:extLst>
      <p:ext uri="{BB962C8B-B14F-4D97-AF65-F5344CB8AC3E}">
        <p14:creationId xmlns:p14="http://schemas.microsoft.com/office/powerpoint/2010/main" val="17438951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>
                <a:solidFill>
                  <a:srgbClr val="C00000"/>
                </a:solidFill>
                <a:latin typeface="Lucida Sans" panose="020B0602040502020204" pitchFamily="34" charset="0"/>
              </a:rPr>
              <a:t>Veza između projekata i javnih politika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sz="1600" b="1" dirty="0">
                <a:solidFill>
                  <a:srgbClr val="D71920"/>
                </a:solidFill>
                <a:latin typeface="Lucida Sans" panose="020B0602040502020204" pitchFamily="34" charset="0"/>
              </a:rPr>
              <a:t>Politike</a:t>
            </a:r>
            <a:r>
              <a:rPr lang="hr-HR" sz="1600" dirty="0">
                <a:latin typeface="Lucida Sans" panose="020B0602040502020204" pitchFamily="34" charset="0"/>
              </a:rPr>
              <a:t> definiraju </a:t>
            </a:r>
            <a:r>
              <a:rPr lang="hr-HR" sz="1600" b="1" dirty="0">
                <a:solidFill>
                  <a:srgbClr val="D71920"/>
                </a:solidFill>
                <a:latin typeface="Lucida Sans" panose="020B0602040502020204" pitchFamily="34" charset="0"/>
              </a:rPr>
              <a:t>ciljeve</a:t>
            </a:r>
            <a:r>
              <a:rPr lang="hr-HR" sz="1600" dirty="0">
                <a:latin typeface="Lucida Sans" panose="020B0602040502020204" pitchFamily="34" charset="0"/>
              </a:rPr>
              <a:t> i </a:t>
            </a:r>
            <a:r>
              <a:rPr lang="hr-HR" sz="1600" b="1" dirty="0">
                <a:solidFill>
                  <a:srgbClr val="D71920"/>
                </a:solidFill>
                <a:latin typeface="Lucida Sans" panose="020B0602040502020204" pitchFamily="34" charset="0"/>
              </a:rPr>
              <a:t>strategiju</a:t>
            </a:r>
            <a:r>
              <a:rPr lang="hr-HR" sz="1600" dirty="0">
                <a:latin typeface="Lucida Sans" panose="020B0602040502020204" pitchFamily="34" charset="0"/>
              </a:rPr>
              <a:t>. </a:t>
            </a:r>
          </a:p>
          <a:p>
            <a:pPr marL="0" indent="0">
              <a:buNone/>
            </a:pPr>
            <a:endParaRPr lang="hr-HR" sz="1600" dirty="0">
              <a:latin typeface="Lucida Sans" panose="020B06020405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sz="1600" b="1" dirty="0" err="1">
                <a:solidFill>
                  <a:srgbClr val="D71920"/>
                </a:solidFill>
                <a:latin typeface="Lucida Sans" panose="020B0602040502020204" pitchFamily="34" charset="0"/>
              </a:rPr>
              <a:t>Projekti</a:t>
            </a:r>
            <a:r>
              <a:rPr lang="it-IT" sz="1600" b="1" dirty="0">
                <a:solidFill>
                  <a:srgbClr val="D71920"/>
                </a:solidFill>
                <a:latin typeface="Lucida Sans" panose="020B0602040502020204" pitchFamily="34" charset="0"/>
              </a:rPr>
              <a:t> su </a:t>
            </a:r>
            <a:r>
              <a:rPr lang="it-IT" sz="1600" b="1" dirty="0" err="1">
                <a:solidFill>
                  <a:srgbClr val="D71920"/>
                </a:solidFill>
                <a:latin typeface="Lucida Sans" panose="020B0602040502020204" pitchFamily="34" charset="0"/>
              </a:rPr>
              <a:t>mjere</a:t>
            </a:r>
            <a:r>
              <a:rPr lang="it-IT" sz="1600" b="1" dirty="0">
                <a:solidFill>
                  <a:srgbClr val="D71920"/>
                </a:solidFill>
                <a:latin typeface="Lucida Sans" panose="020B0602040502020204" pitchFamily="34" charset="0"/>
              </a:rPr>
              <a:t> </a:t>
            </a:r>
            <a:r>
              <a:rPr lang="it-IT" sz="1600" b="1" dirty="0" err="1">
                <a:solidFill>
                  <a:srgbClr val="D71920"/>
                </a:solidFill>
                <a:latin typeface="Lucida Sans" panose="020B0602040502020204" pitchFamily="34" charset="0"/>
              </a:rPr>
              <a:t>kojima</a:t>
            </a:r>
            <a:r>
              <a:rPr lang="it-IT" sz="1600" b="1" dirty="0">
                <a:solidFill>
                  <a:srgbClr val="D71920"/>
                </a:solidFill>
                <a:latin typeface="Lucida Sans" panose="020B0602040502020204" pitchFamily="34" charset="0"/>
              </a:rPr>
              <a:t> se dolazi do </a:t>
            </a:r>
            <a:r>
              <a:rPr lang="it-IT" sz="1600" b="1" dirty="0" err="1">
                <a:solidFill>
                  <a:srgbClr val="D71920"/>
                </a:solidFill>
                <a:latin typeface="Lucida Sans" panose="020B0602040502020204" pitchFamily="34" charset="0"/>
              </a:rPr>
              <a:t>navedenih</a:t>
            </a:r>
            <a:r>
              <a:rPr lang="it-IT" sz="1600" b="1" dirty="0">
                <a:solidFill>
                  <a:srgbClr val="D71920"/>
                </a:solidFill>
                <a:latin typeface="Lucida Sans" panose="020B0602040502020204" pitchFamily="34" charset="0"/>
              </a:rPr>
              <a:t> </a:t>
            </a:r>
            <a:r>
              <a:rPr lang="it-IT" sz="1600" b="1" dirty="0" err="1">
                <a:solidFill>
                  <a:srgbClr val="D71920"/>
                </a:solidFill>
                <a:latin typeface="Lucida Sans" panose="020B0602040502020204" pitchFamily="34" charset="0"/>
              </a:rPr>
              <a:t>ciljeva</a:t>
            </a:r>
            <a:r>
              <a:rPr lang="hr-HR" sz="1600" b="1" dirty="0">
                <a:solidFill>
                  <a:srgbClr val="D71920"/>
                </a:solidFill>
                <a:latin typeface="Lucida Sans" panose="020B0602040502020204" pitchFamily="34" charset="0"/>
              </a:rPr>
              <a:t>.</a:t>
            </a:r>
            <a:r>
              <a:rPr lang="it-IT" sz="1600" b="1" dirty="0">
                <a:solidFill>
                  <a:srgbClr val="D71920"/>
                </a:solidFill>
                <a:latin typeface="Lucida Sans" panose="020B0602040502020204" pitchFamily="34" charset="0"/>
              </a:rPr>
              <a:t> </a:t>
            </a:r>
            <a:endParaRPr lang="hr-HR" sz="1600" b="1" dirty="0">
              <a:solidFill>
                <a:srgbClr val="D71920"/>
              </a:solidFill>
              <a:latin typeface="Lucida Sans" panose="020B0602040502020204" pitchFamily="34" charset="0"/>
            </a:endParaRPr>
          </a:p>
          <a:p>
            <a:pPr marL="0" indent="0">
              <a:buNone/>
            </a:pPr>
            <a:endParaRPr lang="hr-HR" sz="1600" dirty="0">
              <a:latin typeface="Lucida Sans" panose="020B06020405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r-HR" sz="1600" dirty="0">
                <a:latin typeface="Lucida Sans" panose="020B0602040502020204" pitchFamily="34" charset="0"/>
              </a:rPr>
              <a:t>Financiranje ostvaruju samo oni projekti koji su usklađeni s javnim politikama (posebice kod projekata velike vrijednosti i infrastrukturnih projekata).</a:t>
            </a:r>
          </a:p>
          <a:p>
            <a:pPr marL="0" indent="0">
              <a:buNone/>
            </a:pPr>
            <a:endParaRPr lang="hr-HR" sz="1600" dirty="0">
              <a:latin typeface="Lucida Sans" panose="020B06020405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r-HR" sz="1600" dirty="0">
                <a:latin typeface="Lucida Sans" panose="020B0602040502020204" pitchFamily="34" charset="0"/>
              </a:rPr>
              <a:t>Odredbe javnih politika </a:t>
            </a:r>
            <a:r>
              <a:rPr lang="hr-HR" sz="1600" b="1" dirty="0">
                <a:solidFill>
                  <a:srgbClr val="D71920"/>
                </a:solidFill>
                <a:latin typeface="Lucida Sans" panose="020B0602040502020204" pitchFamily="34" charset="0"/>
              </a:rPr>
              <a:t>navode se </a:t>
            </a:r>
            <a:r>
              <a:rPr lang="hr-HR" sz="1600" dirty="0">
                <a:latin typeface="Lucida Sans" panose="020B0602040502020204" pitchFamily="34" charset="0"/>
              </a:rPr>
              <a:t>u projektnim prijedlozima. </a:t>
            </a:r>
          </a:p>
          <a:p>
            <a:pPr marL="0" indent="0">
              <a:buNone/>
            </a:pPr>
            <a:endParaRPr lang="hr-HR" sz="1600" dirty="0">
              <a:latin typeface="Lucida Sans" panose="020B06020405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pl-PL" sz="1600" dirty="0">
                <a:latin typeface="Lucida Sans" panose="020B0602040502020204" pitchFamily="34" charset="0"/>
              </a:rPr>
              <a:t>Važan dio projektnog planiranja čini </a:t>
            </a:r>
            <a:r>
              <a:rPr lang="pl-PL" sz="1600" b="1" dirty="0">
                <a:solidFill>
                  <a:srgbClr val="D71920"/>
                </a:solidFill>
                <a:latin typeface="Lucida Sans" panose="020B0602040502020204" pitchFamily="34" charset="0"/>
              </a:rPr>
              <a:t>analiza strateških dokumenata </a:t>
            </a:r>
            <a:r>
              <a:rPr lang="pl-PL" sz="1600" dirty="0">
                <a:latin typeface="Lucida Sans" panose="020B0602040502020204" pitchFamily="34" charset="0"/>
              </a:rPr>
              <a:t>(javne politike i operativni programi).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965767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92FBC-17AF-46B3-B7D7-25EB44924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solidFill>
                  <a:srgbClr val="C00000"/>
                </a:solidFill>
                <a:latin typeface="Lucida Sans" panose="020B0602040502020204" pitchFamily="34" charset="0"/>
              </a:rPr>
              <a:t>Projektna usklađenost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1E1F9A9-90FD-48EB-94A9-57035AEEBD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776" y="1958590"/>
            <a:ext cx="5295463" cy="342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587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>
            <a:extLst>
              <a:ext uri="{FF2B5EF4-FFF2-40B4-BE49-F238E27FC236}">
                <a16:creationId xmlns:a16="http://schemas.microsoft.com/office/drawing/2014/main" id="{77D2DCEC-A80B-4AC8-AB0A-4E083C2AA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600" dirty="0">
                <a:solidFill>
                  <a:srgbClr val="C00000"/>
                </a:solidFill>
                <a:latin typeface="Lucida Sans" panose="020B0602040502020204" pitchFamily="34" charset="0"/>
              </a:rPr>
              <a:t>Strateški dokumenti</a:t>
            </a:r>
            <a:endParaRPr lang="en-US" altLang="sr-Latn-RS" sz="3600" dirty="0">
              <a:solidFill>
                <a:srgbClr val="C00000"/>
              </a:solidFill>
              <a:latin typeface="Lucida Sans" panose="020B06020405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D63E0-8B46-41CC-AFA6-5E7C74EBE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hr-HR" sz="1900" b="1" dirty="0">
                <a:solidFill>
                  <a:srgbClr val="D71920"/>
                </a:solidFill>
                <a:latin typeface="Lucida Sans" panose="020B0602040502020204" pitchFamily="34" charset="0"/>
                <a:ea typeface="+mj-ea"/>
                <a:cs typeface="+mj-cs"/>
              </a:rPr>
              <a:t>KORACI: </a:t>
            </a:r>
          </a:p>
          <a:p>
            <a:pPr marL="0" indent="0">
              <a:buNone/>
              <a:defRPr/>
            </a:pPr>
            <a:endParaRPr lang="hr-HR" sz="1900" b="1" dirty="0">
              <a:solidFill>
                <a:srgbClr val="003399"/>
              </a:solidFill>
              <a:latin typeface="Lucida Sans" panose="020B0602040502020204" pitchFamily="34" charset="0"/>
              <a:ea typeface="+mj-ea"/>
              <a:cs typeface="+mj-cs"/>
            </a:endParaRPr>
          </a:p>
          <a:p>
            <a:pPr>
              <a:defRPr/>
            </a:pPr>
            <a:r>
              <a:rPr lang="pl-PL" sz="1900" dirty="0">
                <a:latin typeface="Lucida Sans" panose="020B0602040502020204" pitchFamily="34" charset="0"/>
              </a:rPr>
              <a:t>Identifikacija strateških dokumenata koji su nam važni za projekt </a:t>
            </a:r>
          </a:p>
          <a:p>
            <a:pPr marL="0" indent="0">
              <a:buNone/>
              <a:defRPr/>
            </a:pPr>
            <a:endParaRPr lang="pl-PL" sz="1900" dirty="0">
              <a:latin typeface="Lucida Sans" panose="020B0602040502020204" pitchFamily="34" charset="0"/>
            </a:endParaRPr>
          </a:p>
          <a:p>
            <a:pPr>
              <a:defRPr/>
            </a:pPr>
            <a:r>
              <a:rPr lang="hr-HR" sz="1900" dirty="0">
                <a:latin typeface="Lucida Sans" panose="020B0602040502020204" pitchFamily="34" charset="0"/>
              </a:rPr>
              <a:t>Traženje istih na Internetu (Google, ministarstva, Hrvatski sabor, Vlada RH, Zakon.hr, </a:t>
            </a:r>
          </a:p>
          <a:p>
            <a:pPr marL="0" indent="0">
              <a:buNone/>
              <a:defRPr/>
            </a:pPr>
            <a:r>
              <a:rPr lang="hr-HR" sz="1900" dirty="0">
                <a:latin typeface="Lucida Sans" panose="020B0602040502020204" pitchFamily="34" charset="0"/>
              </a:rPr>
              <a:t>EU-</a:t>
            </a:r>
            <a:r>
              <a:rPr lang="hr-HR" sz="1900" dirty="0" err="1">
                <a:latin typeface="Lucida Sans" panose="020B0602040502020204" pitchFamily="34" charset="0"/>
              </a:rPr>
              <a:t>lex</a:t>
            </a:r>
            <a:r>
              <a:rPr lang="hr-HR" sz="1900" dirty="0">
                <a:latin typeface="Lucida Sans" panose="020B0602040502020204" pitchFamily="34" charset="0"/>
              </a:rPr>
              <a:t> i slično) </a:t>
            </a:r>
          </a:p>
          <a:p>
            <a:pPr marL="0" indent="0">
              <a:buNone/>
              <a:defRPr/>
            </a:pPr>
            <a:endParaRPr lang="hr-HR" sz="1900" dirty="0">
              <a:latin typeface="Lucida Sans" panose="020B0602040502020204" pitchFamily="34" charset="0"/>
            </a:endParaRPr>
          </a:p>
          <a:p>
            <a:pPr>
              <a:defRPr/>
            </a:pPr>
            <a:r>
              <a:rPr lang="hr-HR" sz="1900" dirty="0">
                <a:latin typeface="Lucida Sans" panose="020B0602040502020204" pitchFamily="34" charset="0"/>
              </a:rPr>
              <a:t>Čitanje, analiza i podcrtavanje ključnih odredbi </a:t>
            </a:r>
          </a:p>
          <a:p>
            <a:pPr marL="0" indent="0">
              <a:buNone/>
              <a:defRPr/>
            </a:pPr>
            <a:endParaRPr lang="hr-HR" sz="1900" dirty="0">
              <a:latin typeface="Lucida Sans" panose="020B0602040502020204" pitchFamily="34" charset="0"/>
            </a:endParaRPr>
          </a:p>
          <a:p>
            <a:pPr>
              <a:defRPr/>
            </a:pPr>
            <a:r>
              <a:rPr lang="pl-PL" sz="1900" dirty="0">
                <a:latin typeface="Lucida Sans" panose="020B0602040502020204" pitchFamily="34" charset="0"/>
              </a:rPr>
              <a:t>Izrada teksta analize za potrebe projekta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595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>
            <a:extLst>
              <a:ext uri="{FF2B5EF4-FFF2-40B4-BE49-F238E27FC236}">
                <a16:creationId xmlns:a16="http://schemas.microsoft.com/office/drawing/2014/main" id="{30CD1E42-EDEB-4E5B-BE9E-C0C86AA9C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600" dirty="0">
                <a:solidFill>
                  <a:srgbClr val="C00000"/>
                </a:solidFill>
                <a:latin typeface="Lucida Sans" panose="020B0602040502020204" pitchFamily="34" charset="0"/>
              </a:rPr>
              <a:t>Strateški dokumenti</a:t>
            </a:r>
            <a:endParaRPr lang="en-US" altLang="sr-Latn-RS" sz="3600" dirty="0">
              <a:solidFill>
                <a:srgbClr val="C00000"/>
              </a:solidFill>
              <a:latin typeface="Lucida Sans" panose="020B06020405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3F37B-2A6E-4FDB-9196-1F6FE4080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l-PL" sz="1800" dirty="0">
                <a:latin typeface="Lucida Sans" panose="020B0602040502020204" pitchFamily="34" charset="0"/>
              </a:rPr>
              <a:t>Projekt podizanja konkurentnosti MSP-a u turizmu </a:t>
            </a:r>
          </a:p>
          <a:p>
            <a:pPr marL="0" indent="0">
              <a:buNone/>
              <a:defRPr/>
            </a:pPr>
            <a:endParaRPr lang="pl-PL" sz="1800" dirty="0">
              <a:latin typeface="Lucida Sans" panose="020B0602040502020204" pitchFamily="34" charset="0"/>
            </a:endParaRPr>
          </a:p>
          <a:p>
            <a:pPr marL="0" indent="0">
              <a:buNone/>
              <a:defRPr/>
            </a:pPr>
            <a:r>
              <a:rPr lang="hr-HR" sz="1800" b="1" dirty="0">
                <a:latin typeface="Lucida Sans" panose="020B0602040502020204" pitchFamily="34" charset="0"/>
              </a:rPr>
              <a:t>Ključni dokumenti: </a:t>
            </a:r>
          </a:p>
          <a:p>
            <a:pPr>
              <a:defRPr/>
            </a:pPr>
            <a:r>
              <a:rPr lang="hr-HR" sz="1800" dirty="0">
                <a:latin typeface="Lucida Sans" panose="020B0602040502020204" pitchFamily="34" charset="0"/>
              </a:rPr>
              <a:t>Strategija Europa 2020 (odredbe o rastu),</a:t>
            </a:r>
          </a:p>
          <a:p>
            <a:pPr>
              <a:spcBef>
                <a:spcPct val="0"/>
              </a:spcBef>
              <a:defRPr/>
            </a:pPr>
            <a:r>
              <a:rPr lang="hr-HR" sz="1600" b="1" dirty="0">
                <a:solidFill>
                  <a:srgbClr val="D71920"/>
                </a:solidFill>
                <a:latin typeface="Lucida Sans" panose="020B0602040502020204" pitchFamily="34" charset="0"/>
                <a:ea typeface="+mj-ea"/>
                <a:cs typeface="+mj-cs"/>
              </a:rPr>
              <a:t>Nacionalna razvojna strategija Republike Hrvatske do 2030. godine </a:t>
            </a:r>
          </a:p>
          <a:p>
            <a:pPr>
              <a:defRPr/>
            </a:pPr>
            <a:r>
              <a:rPr lang="pl-PL" sz="1800" dirty="0">
                <a:latin typeface="Lucida Sans" panose="020B0602040502020204" pitchFamily="34" charset="0"/>
              </a:rPr>
              <a:t>Strategija razvoja turizma</a:t>
            </a:r>
          </a:p>
          <a:p>
            <a:pPr>
              <a:defRPr/>
            </a:pPr>
            <a:r>
              <a:rPr lang="hr-HR" sz="1800" dirty="0">
                <a:latin typeface="Lucida Sans" panose="020B0602040502020204" pitchFamily="34" charset="0"/>
              </a:rPr>
              <a:t>Strategija razvoja pojedine županije, </a:t>
            </a:r>
          </a:p>
          <a:p>
            <a:pPr>
              <a:defRPr/>
            </a:pPr>
            <a:r>
              <a:rPr lang="hr-HR" sz="1800" dirty="0">
                <a:latin typeface="Lucida Sans" panose="020B0602040502020204" pitchFamily="34" charset="0"/>
              </a:rPr>
              <a:t>Strategija razvoja grada/ općine (ciljevi vezani uz MSP i turizam), </a:t>
            </a:r>
          </a:p>
          <a:p>
            <a:pPr>
              <a:defRPr/>
            </a:pPr>
            <a:r>
              <a:rPr lang="hr-HR" sz="1800" dirty="0" err="1">
                <a:latin typeface="Lucida Sans" panose="020B0602040502020204" pitchFamily="34" charset="0"/>
              </a:rPr>
              <a:t>Masterplanovi</a:t>
            </a:r>
            <a:r>
              <a:rPr lang="hr-HR" sz="1800" dirty="0">
                <a:latin typeface="Lucida Sans" panose="020B0602040502020204" pitchFamily="34" charset="0"/>
              </a:rPr>
              <a:t> razvoja turizma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23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F98452-6143-4C1C-85FF-359D2104C1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09DB70F-6AF0-41BC-8D4E-29BD9DA22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solidFill>
                  <a:srgbClr val="D71920"/>
                </a:solidFill>
                <a:latin typeface="Lucida Sans" panose="020B0602040502020204" pitchFamily="34" charset="0"/>
              </a:rPr>
              <a:t>Strateški okvir</a:t>
            </a:r>
            <a:endParaRPr lang="en-US" sz="3600" dirty="0">
              <a:solidFill>
                <a:srgbClr val="D71920"/>
              </a:solidFill>
              <a:latin typeface="Lucida Sans" panose="020B06020405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3CD0C14-153F-4DAA-B9BB-B78539331B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12" y="2205831"/>
            <a:ext cx="6962775" cy="3590925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079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9238650-889B-4C89-8823-C890B6EC07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173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hr-HR" sz="3600" b="1" dirty="0">
                <a:solidFill>
                  <a:srgbClr val="D71920"/>
                </a:solidFill>
                <a:latin typeface="Lucida Sans" panose="020B0602040502020204" pitchFamily="34" charset="0"/>
              </a:rPr>
            </a:br>
            <a:r>
              <a:rPr lang="hr-HR" sz="3600" b="1" dirty="0">
                <a:solidFill>
                  <a:srgbClr val="D71920"/>
                </a:solidFill>
                <a:latin typeface="Lucida Sans" panose="020B0602040502020204" pitchFamily="34" charset="0"/>
              </a:rPr>
              <a:t>Vaš cilj: Pronaći strateško utemeljenje / opravdanost za svoje projekte! </a:t>
            </a:r>
          </a:p>
        </p:txBody>
      </p:sp>
      <p:sp>
        <p:nvSpPr>
          <p:cNvPr id="7" name="Zaobljeni pravokutnik 6"/>
          <p:cNvSpPr/>
          <p:nvPr/>
        </p:nvSpPr>
        <p:spPr>
          <a:xfrm>
            <a:off x="3071664" y="2420888"/>
            <a:ext cx="266429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Projekt / Projektna ideja</a:t>
            </a:r>
          </a:p>
        </p:txBody>
      </p:sp>
      <p:sp>
        <p:nvSpPr>
          <p:cNvPr id="8" name="Zaobljeni pravokutnik 7"/>
          <p:cNvSpPr/>
          <p:nvPr/>
        </p:nvSpPr>
        <p:spPr>
          <a:xfrm>
            <a:off x="6744072" y="2420888"/>
            <a:ext cx="273630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Identifikacija ključnih odredbi</a:t>
            </a:r>
          </a:p>
        </p:txBody>
      </p:sp>
      <p:sp>
        <p:nvSpPr>
          <p:cNvPr id="12" name="Zaobljeni pravokutnik 11"/>
          <p:cNvSpPr/>
          <p:nvPr/>
        </p:nvSpPr>
        <p:spPr>
          <a:xfrm>
            <a:off x="3071664" y="4020214"/>
            <a:ext cx="2664296" cy="920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Identifikacija ključnih javnih politika na EU i nacionalnoj razini</a:t>
            </a:r>
          </a:p>
        </p:txBody>
      </p:sp>
      <p:sp>
        <p:nvSpPr>
          <p:cNvPr id="13" name="Zaobljeni pravokutnik 12"/>
          <p:cNvSpPr/>
          <p:nvPr/>
        </p:nvSpPr>
        <p:spPr>
          <a:xfrm>
            <a:off x="6744072" y="4020214"/>
            <a:ext cx="2736304" cy="920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Citiranje odredbi i opis u projektnom prijedlogu</a:t>
            </a:r>
          </a:p>
        </p:txBody>
      </p:sp>
      <p:sp>
        <p:nvSpPr>
          <p:cNvPr id="15" name="Strelica dolje 14"/>
          <p:cNvSpPr/>
          <p:nvPr/>
        </p:nvSpPr>
        <p:spPr>
          <a:xfrm>
            <a:off x="6035799" y="1676400"/>
            <a:ext cx="43204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01197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6B739-DF53-41EA-89FE-2234CACE5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b="1" dirty="0">
                <a:solidFill>
                  <a:srgbClr val="D71920"/>
                </a:solidFill>
                <a:latin typeface="Lucida Sans" panose="020B0602040502020204" pitchFamily="34" charset="0"/>
              </a:rPr>
              <a:t>Načela strateškog planiranja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6F334-3D89-4AC8-9549-4531F57B5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hr-HR" sz="1600" dirty="0">
                <a:latin typeface="Lucida Sans" panose="020B0602040502020204" pitchFamily="34" charset="0"/>
              </a:rPr>
              <a:t>Strateško je planiranje upravljačko sredstvo (alat) i poput drugih upravljačkih sredstava, </a:t>
            </a:r>
          </a:p>
          <a:p>
            <a:pPr marL="0" indent="0" algn="just">
              <a:buNone/>
              <a:defRPr/>
            </a:pPr>
            <a:r>
              <a:rPr lang="hr-HR" sz="1600" dirty="0">
                <a:latin typeface="Lucida Sans" panose="020B0602040502020204" pitchFamily="34" charset="0"/>
              </a:rPr>
              <a:t>koristi se samo za jednu svrhu - pomoć organizaciji da napravi bolji posao. </a:t>
            </a:r>
          </a:p>
          <a:p>
            <a:pPr algn="just">
              <a:defRPr/>
            </a:pPr>
            <a:r>
              <a:rPr lang="hr-HR" sz="1600" dirty="0">
                <a:latin typeface="Lucida Sans" panose="020B0602040502020204" pitchFamily="34" charset="0"/>
              </a:rPr>
              <a:t>Strateško planiranje može pomoći organizaciji da fokusira svoju </a:t>
            </a:r>
            <a:r>
              <a:rPr lang="hr-HR" sz="1600" b="1" dirty="0">
                <a:solidFill>
                  <a:srgbClr val="D71920"/>
                </a:solidFill>
                <a:latin typeface="Lucida Sans" panose="020B0602040502020204" pitchFamily="34" charset="0"/>
              </a:rPr>
              <a:t>viziju</a:t>
            </a:r>
            <a:r>
              <a:rPr lang="hr-HR" sz="1600" dirty="0">
                <a:latin typeface="Lucida Sans" panose="020B0602040502020204" pitchFamily="34" charset="0"/>
              </a:rPr>
              <a:t> i </a:t>
            </a:r>
            <a:r>
              <a:rPr lang="hr-HR" sz="1600" b="1" dirty="0">
                <a:solidFill>
                  <a:srgbClr val="D71920"/>
                </a:solidFill>
                <a:latin typeface="Lucida Sans" panose="020B0602040502020204" pitchFamily="34" charset="0"/>
              </a:rPr>
              <a:t>prioritete</a:t>
            </a:r>
            <a:r>
              <a:rPr lang="hr-HR" sz="1600" dirty="0">
                <a:latin typeface="Lucida Sans" panose="020B0602040502020204" pitchFamily="34" charset="0"/>
              </a:rPr>
              <a:t> u </a:t>
            </a:r>
          </a:p>
          <a:p>
            <a:pPr marL="0" indent="0" algn="just">
              <a:buNone/>
              <a:defRPr/>
            </a:pPr>
            <a:r>
              <a:rPr lang="hr-HR" sz="1600" dirty="0">
                <a:latin typeface="Lucida Sans" panose="020B0602040502020204" pitchFamily="34" charset="0"/>
              </a:rPr>
              <a:t>odnosu na </a:t>
            </a:r>
            <a:r>
              <a:rPr lang="hr-HR" sz="1600" b="1" dirty="0">
                <a:solidFill>
                  <a:srgbClr val="D71920"/>
                </a:solidFill>
                <a:latin typeface="Lucida Sans" panose="020B0602040502020204" pitchFamily="34" charset="0"/>
              </a:rPr>
              <a:t>promjenjivu okolinu </a:t>
            </a:r>
            <a:r>
              <a:rPr lang="hr-HR" sz="1600" dirty="0">
                <a:latin typeface="Lucida Sans" panose="020B0602040502020204" pitchFamily="34" charset="0"/>
              </a:rPr>
              <a:t>te osigurati da </a:t>
            </a:r>
            <a:r>
              <a:rPr lang="hr-HR" sz="1600" b="1" dirty="0">
                <a:solidFill>
                  <a:srgbClr val="D71920"/>
                </a:solidFill>
                <a:latin typeface="Lucida Sans" panose="020B0602040502020204" pitchFamily="34" charset="0"/>
              </a:rPr>
              <a:t>članovi organizacije rade na ostvarivanju istih ciljeva</a:t>
            </a:r>
            <a:r>
              <a:rPr lang="hr-HR" sz="1600" dirty="0">
                <a:latin typeface="Lucida Sans" panose="020B0602040502020204" pitchFamily="34" charset="0"/>
              </a:rPr>
              <a:t>. </a:t>
            </a:r>
          </a:p>
          <a:p>
            <a:pPr algn="just">
              <a:defRPr/>
            </a:pPr>
            <a:r>
              <a:rPr lang="hr-HR" sz="1600" dirty="0">
                <a:latin typeface="Lucida Sans" panose="020B0602040502020204" pitchFamily="34" charset="0"/>
              </a:rPr>
              <a:t>Sustav strateškog planiranja i upravljanja razvojem temelji se na načelima: </a:t>
            </a:r>
          </a:p>
          <a:p>
            <a:pPr marL="0" indent="0" algn="just">
              <a:buNone/>
              <a:defRPr/>
            </a:pPr>
            <a:r>
              <a:rPr lang="hr-HR" sz="1600" b="1" dirty="0">
                <a:solidFill>
                  <a:srgbClr val="D71920"/>
                </a:solidFill>
                <a:latin typeface="Lucida Sans" panose="020B0602040502020204" pitchFamily="34" charset="0"/>
              </a:rPr>
              <a:t>točnosti i cjelovitosti, učinkovitosti i djelotvornosti, odgovornosti i </a:t>
            </a:r>
          </a:p>
          <a:p>
            <a:pPr marL="0" indent="0" algn="just">
              <a:buNone/>
              <a:defRPr/>
            </a:pPr>
            <a:r>
              <a:rPr lang="hr-HR" sz="1600" b="1" dirty="0">
                <a:solidFill>
                  <a:srgbClr val="D71920"/>
                </a:solidFill>
                <a:latin typeface="Lucida Sans" panose="020B0602040502020204" pitchFamily="34" charset="0"/>
              </a:rPr>
              <a:t>usmjerenosti na rezultate, održivosti, partnerstva i transparentnosti </a:t>
            </a:r>
          </a:p>
          <a:p>
            <a:pPr marL="0" indent="0" algn="just">
              <a:buNone/>
              <a:defRPr/>
            </a:pPr>
            <a:r>
              <a:rPr lang="hr-HR" sz="1600" dirty="0">
                <a:latin typeface="Lucida Sans" panose="020B0602040502020204" pitchFamily="34" charset="0"/>
              </a:rPr>
              <a:t>(Zakon o sustavu strateškog planiranja i upravljanja razvojem Republike Hrvatske, NN 123/17)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85972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Naslov 1">
            <a:extLst>
              <a:ext uri="{FF2B5EF4-FFF2-40B4-BE49-F238E27FC236}">
                <a16:creationId xmlns:a16="http://schemas.microsoft.com/office/drawing/2014/main" id="{B961CF2A-BF2E-400F-9B3F-5442BE25D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sz="3600" b="1" dirty="0">
                <a:solidFill>
                  <a:srgbClr val="D71920"/>
                </a:solidFill>
                <a:latin typeface="Lucida Sans" panose="020B0602040502020204" pitchFamily="34" charset="0"/>
              </a:rPr>
              <a:t>Sustav akata strateškog planiranja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625447-3627-4728-A4E5-354B7FD3CC4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r-HR" sz="1700" dirty="0">
                <a:latin typeface="Lucida Sans" panose="020B0602040502020204" pitchFamily="34" charset="0"/>
              </a:rPr>
              <a:t>Vrste akata strateškog planiranja prema roku važenja dijele se na:</a:t>
            </a:r>
          </a:p>
          <a:p>
            <a:pPr>
              <a:defRPr/>
            </a:pPr>
            <a:endParaRPr lang="hr-HR" sz="1700" dirty="0">
              <a:latin typeface="Lucida Sans" panose="020B0602040502020204" pitchFamily="34" charset="0"/>
            </a:endParaRPr>
          </a:p>
          <a:p>
            <a:pPr>
              <a:defRPr/>
            </a:pPr>
            <a:r>
              <a:rPr lang="hr-HR" sz="1700" dirty="0">
                <a:latin typeface="Lucida Sans" panose="020B0602040502020204" pitchFamily="34" charset="0"/>
              </a:rPr>
              <a:t>Ad 1) </a:t>
            </a:r>
            <a:r>
              <a:rPr lang="hr-HR" sz="1700" b="1" dirty="0">
                <a:solidFill>
                  <a:srgbClr val="D71920"/>
                </a:solidFill>
                <a:latin typeface="Lucida Sans" panose="020B0602040502020204" pitchFamily="34" charset="0"/>
                <a:ea typeface="+mj-ea"/>
                <a:cs typeface="+mj-cs"/>
              </a:rPr>
              <a:t>Dugoročne akte strateškog planiranja</a:t>
            </a:r>
            <a:r>
              <a:rPr lang="hr-HR" sz="1700" dirty="0">
                <a:latin typeface="Lucida Sans" panose="020B0602040502020204" pitchFamily="34" charset="0"/>
              </a:rPr>
              <a:t>, koji se izrađuju i donose za razdoblje od najmanje 10 godina</a:t>
            </a:r>
          </a:p>
          <a:p>
            <a:pPr>
              <a:defRPr/>
            </a:pPr>
            <a:r>
              <a:rPr lang="hr-HR" sz="1700" dirty="0">
                <a:latin typeface="Lucida Sans" panose="020B0602040502020204" pitchFamily="34" charset="0"/>
              </a:rPr>
              <a:t>Ad 2) </a:t>
            </a:r>
            <a:r>
              <a:rPr lang="hr-HR" sz="1700" b="1" dirty="0">
                <a:solidFill>
                  <a:srgbClr val="D71920"/>
                </a:solidFill>
                <a:latin typeface="Lucida Sans" panose="020B0602040502020204" pitchFamily="34" charset="0"/>
                <a:ea typeface="+mj-ea"/>
                <a:cs typeface="+mj-cs"/>
              </a:rPr>
              <a:t>Srednjoročne akte strateškog planiranja</a:t>
            </a:r>
            <a:r>
              <a:rPr lang="hr-HR" sz="1700" dirty="0">
                <a:latin typeface="Lucida Sans" panose="020B0602040502020204" pitchFamily="34" charset="0"/>
              </a:rPr>
              <a:t>, koji se izrađuju i donose za razdoblje od 5 do 10 godina</a:t>
            </a:r>
          </a:p>
          <a:p>
            <a:pPr>
              <a:defRPr/>
            </a:pPr>
            <a:r>
              <a:rPr lang="hr-HR" sz="1700" dirty="0">
                <a:latin typeface="Lucida Sans" panose="020B0602040502020204" pitchFamily="34" charset="0"/>
              </a:rPr>
              <a:t>Ad 3) </a:t>
            </a:r>
            <a:r>
              <a:rPr lang="hr-HR" sz="1700" b="1" dirty="0">
                <a:solidFill>
                  <a:srgbClr val="D71920"/>
                </a:solidFill>
                <a:latin typeface="Lucida Sans" panose="020B0602040502020204" pitchFamily="34" charset="0"/>
                <a:ea typeface="+mj-ea"/>
                <a:cs typeface="+mj-cs"/>
              </a:rPr>
              <a:t>Kratkoročne akte strateškog planiranja</a:t>
            </a:r>
            <a:r>
              <a:rPr lang="hr-HR" sz="1700" dirty="0">
                <a:latin typeface="Lucida Sans" panose="020B0602040502020204" pitchFamily="34" charset="0"/>
              </a:rPr>
              <a:t>, koji se izrađuju i donose za razdoblje od 1 do 5 godina. </a:t>
            </a:r>
          </a:p>
          <a:p>
            <a:pPr marL="0" indent="0">
              <a:buNone/>
              <a:defRPr/>
            </a:pPr>
            <a:endParaRPr lang="vi-VN" dirty="0"/>
          </a:p>
          <a:p>
            <a:pPr marL="0" indent="0">
              <a:buNone/>
              <a:defRPr/>
            </a:pPr>
            <a:endParaRPr lang="hr-HR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09882FBD-DF76-44F5-ABF2-26C6236D8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sz="3600" b="1" dirty="0">
                <a:solidFill>
                  <a:srgbClr val="D71920"/>
                </a:solidFill>
                <a:latin typeface="Lucida Sans" panose="020B0602040502020204" pitchFamily="34" charset="0"/>
              </a:rPr>
              <a:t>Strateški okvir za korištenje ESI fondova 2021.-2027.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C880DD3C-5BFA-4AC1-BE22-99D1B6B03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r-HR" altLang="sr-Latn-RS" sz="1600" dirty="0">
                <a:latin typeface="Lucida Sans" panose="020B0602040502020204" pitchFamily="34" charset="0"/>
              </a:rPr>
              <a:t>Proces izrade strateških dokumenata koji su osnova korištenja sredstava </a:t>
            </a:r>
          </a:p>
          <a:p>
            <a:pPr marL="0" indent="0">
              <a:buNone/>
              <a:defRPr/>
            </a:pPr>
            <a:r>
              <a:rPr lang="hr-HR" altLang="sr-Latn-RS" sz="1600" dirty="0">
                <a:latin typeface="Lucida Sans" panose="020B0602040502020204" pitchFamily="34" charset="0"/>
              </a:rPr>
              <a:t>ESI fondova naziva se </a:t>
            </a:r>
            <a:r>
              <a:rPr lang="hr-HR" altLang="sr-Latn-RS" sz="1600" b="1" dirty="0">
                <a:solidFill>
                  <a:srgbClr val="D71920"/>
                </a:solidFill>
                <a:latin typeface="Lucida Sans" panose="020B0602040502020204" pitchFamily="34" charset="0"/>
                <a:ea typeface="+mj-ea"/>
                <a:cs typeface="+mj-cs"/>
              </a:rPr>
              <a:t>programiranje</a:t>
            </a:r>
            <a:r>
              <a:rPr lang="hr-HR" altLang="sr-Latn-RS" sz="1600" dirty="0">
                <a:latin typeface="Lucida Sans" panose="020B06020405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altLang="sr-Latn-RS" sz="1600" dirty="0">
                <a:latin typeface="Lucida Sans" panose="020B0602040502020204" pitchFamily="34" charset="0"/>
              </a:rPr>
              <a:t>Glavni strateški dokumenti koje izrađuju države članice su </a:t>
            </a:r>
          </a:p>
          <a:p>
            <a:pPr marL="0" indent="0">
              <a:buNone/>
              <a:defRPr/>
            </a:pPr>
            <a:r>
              <a:rPr lang="hr-HR" altLang="sr-Latn-RS" sz="1600" b="1" dirty="0">
                <a:solidFill>
                  <a:srgbClr val="D71920"/>
                </a:solidFill>
                <a:latin typeface="Lucida Sans" panose="020B0602040502020204" pitchFamily="34" charset="0"/>
                <a:ea typeface="+mj-ea"/>
                <a:cs typeface="+mj-cs"/>
              </a:rPr>
              <a:t>partnerski sporazum </a:t>
            </a:r>
            <a:r>
              <a:rPr lang="hr-HR" altLang="sr-Latn-RS" sz="1600" dirty="0">
                <a:latin typeface="Lucida Sans" panose="020B0602040502020204" pitchFamily="34" charset="0"/>
              </a:rPr>
              <a:t>i </a:t>
            </a:r>
            <a:r>
              <a:rPr lang="hr-HR" altLang="sr-Latn-RS" sz="1600" b="1" dirty="0">
                <a:solidFill>
                  <a:srgbClr val="D71920"/>
                </a:solidFill>
                <a:latin typeface="Lucida Sans" panose="020B0602040502020204" pitchFamily="34" charset="0"/>
                <a:ea typeface="+mj-ea"/>
                <a:cs typeface="+mj-cs"/>
              </a:rPr>
              <a:t>operativni program za svaki od fondova</a:t>
            </a:r>
            <a:r>
              <a:rPr lang="hr-HR" altLang="sr-Latn-RS" sz="1600" dirty="0">
                <a:latin typeface="Lucida Sans" panose="020B06020405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altLang="sr-Latn-RS" sz="1600" dirty="0">
                <a:latin typeface="Lucida Sans" panose="020B0602040502020204" pitchFamily="34" charset="0"/>
              </a:rPr>
              <a:t>Strateškim dokumentima utvrđuju se </a:t>
            </a:r>
            <a:r>
              <a:rPr lang="hr-HR" altLang="sr-Latn-RS" sz="1600" b="1" dirty="0">
                <a:solidFill>
                  <a:srgbClr val="D71920"/>
                </a:solidFill>
                <a:latin typeface="Lucida Sans" panose="020B0602040502020204" pitchFamily="34" charset="0"/>
                <a:ea typeface="+mj-ea"/>
                <a:cs typeface="+mj-cs"/>
              </a:rPr>
              <a:t>nacionalni razvojni ciljevi </a:t>
            </a:r>
          </a:p>
          <a:p>
            <a:pPr marL="0" indent="0">
              <a:buNone/>
              <a:defRPr/>
            </a:pPr>
            <a:r>
              <a:rPr lang="hr-HR" altLang="sr-Latn-RS" sz="1600" b="1" dirty="0">
                <a:solidFill>
                  <a:srgbClr val="D71920"/>
                </a:solidFill>
                <a:latin typeface="Lucida Sans" panose="020B0602040502020204" pitchFamily="34" charset="0"/>
                <a:ea typeface="+mj-ea"/>
                <a:cs typeface="+mj-cs"/>
              </a:rPr>
              <a:t>država članica, prioritetna područja ulaganja </a:t>
            </a:r>
            <a:r>
              <a:rPr lang="hr-HR" altLang="sr-Latn-RS" sz="1600" dirty="0">
                <a:latin typeface="Lucida Sans" panose="020B0602040502020204" pitchFamily="34" charset="0"/>
              </a:rPr>
              <a:t>i </a:t>
            </a:r>
            <a:r>
              <a:rPr lang="hr-HR" altLang="sr-Latn-RS" sz="1600" b="1" dirty="0">
                <a:solidFill>
                  <a:srgbClr val="D71920"/>
                </a:solidFill>
                <a:latin typeface="Lucida Sans" panose="020B0602040502020204" pitchFamily="34" charset="0"/>
                <a:ea typeface="+mj-ea"/>
                <a:cs typeface="+mj-cs"/>
              </a:rPr>
              <a:t>financijske alokacije</a:t>
            </a:r>
            <a:r>
              <a:rPr lang="hr-HR" altLang="sr-Latn-RS" sz="1600" dirty="0">
                <a:latin typeface="Lucida Sans" panose="020B06020405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altLang="sr-Latn-RS" sz="1600" dirty="0">
                <a:latin typeface="Lucida Sans" panose="020B0602040502020204" pitchFamily="34" charset="0"/>
              </a:rPr>
              <a:t>Svaka država članica izrađuje </a:t>
            </a:r>
            <a:r>
              <a:rPr lang="hr-HR" altLang="sr-Latn-RS" sz="1600" b="1" dirty="0">
                <a:solidFill>
                  <a:srgbClr val="D71920"/>
                </a:solidFill>
                <a:latin typeface="Lucida Sans" panose="020B0602040502020204" pitchFamily="34" charset="0"/>
                <a:ea typeface="+mj-ea"/>
                <a:cs typeface="+mj-cs"/>
              </a:rPr>
              <a:t>partnerski sporazum </a:t>
            </a:r>
            <a:r>
              <a:rPr lang="hr-HR" altLang="sr-Latn-RS" sz="1600" dirty="0">
                <a:latin typeface="Lucida Sans" panose="020B0602040502020204" pitchFamily="34" charset="0"/>
              </a:rPr>
              <a:t>u kojem su utvrđeni </a:t>
            </a:r>
          </a:p>
          <a:p>
            <a:pPr marL="0" indent="0">
              <a:buNone/>
              <a:defRPr/>
            </a:pPr>
            <a:r>
              <a:rPr lang="hr-HR" altLang="sr-Latn-RS" sz="1600" b="1" dirty="0">
                <a:solidFill>
                  <a:srgbClr val="D71920"/>
                </a:solidFill>
                <a:latin typeface="Lucida Sans" panose="020B0602040502020204" pitchFamily="34" charset="0"/>
                <a:ea typeface="+mj-ea"/>
                <a:cs typeface="+mj-cs"/>
              </a:rPr>
              <a:t>mehanizmi za djelotvornu i učinkovitu upotrebu fondova </a:t>
            </a:r>
            <a:r>
              <a:rPr lang="hr-HR" altLang="sr-Latn-RS" sz="1600" dirty="0">
                <a:latin typeface="Lucida Sans" panose="020B0602040502020204" pitchFamily="34" charset="0"/>
              </a:rPr>
              <a:t>u </a:t>
            </a:r>
          </a:p>
          <a:p>
            <a:pPr marL="0" indent="0">
              <a:buNone/>
              <a:defRPr/>
            </a:pPr>
            <a:r>
              <a:rPr lang="hr-HR" altLang="sr-Latn-RS" sz="1600" dirty="0">
                <a:latin typeface="Lucida Sans" panose="020B0602040502020204" pitchFamily="34" charset="0"/>
              </a:rPr>
              <a:t>razdoblju od 1. siječnja 2021. do 31. prosinca 2027.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altLang="sr-Latn-RS" sz="1600" dirty="0">
                <a:latin typeface="Lucida Sans" panose="020B0602040502020204" pitchFamily="34" charset="0"/>
              </a:rPr>
              <a:t>Država članica partnerski sporazum može dostaviti s godišnjim nacionalnim </a:t>
            </a:r>
          </a:p>
          <a:p>
            <a:pPr marL="0" indent="0">
              <a:buNone/>
              <a:defRPr/>
            </a:pPr>
            <a:r>
              <a:rPr lang="hr-HR" altLang="sr-Latn-RS" sz="1600" dirty="0">
                <a:latin typeface="Lucida Sans" panose="020B0602040502020204" pitchFamily="34" charset="0"/>
              </a:rPr>
              <a:t>programom reformi, ali prije podnošenja prvog operativnog programa ili zajedno s njim.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09882FBD-DF76-44F5-ABF2-26C6236D8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sz="3600" b="1" dirty="0">
                <a:solidFill>
                  <a:srgbClr val="D71920"/>
                </a:solidFill>
                <a:latin typeface="Lucida Sans" panose="020B0602040502020204" pitchFamily="34" charset="0"/>
              </a:rPr>
              <a:t>Partnerski sporazum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C880DD3C-5BFA-4AC1-BE22-99D1B6B03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r-HR" altLang="sr-Latn-RS" sz="1600" dirty="0">
                <a:latin typeface="Lucida Sans" panose="020B0602040502020204" pitchFamily="34" charset="0"/>
              </a:rPr>
              <a:t>odabrane </a:t>
            </a:r>
            <a:r>
              <a:rPr lang="hr-HR" altLang="sr-Latn-RS" sz="1600" b="1" dirty="0">
                <a:solidFill>
                  <a:srgbClr val="D71920"/>
                </a:solidFill>
                <a:latin typeface="Lucida Sans" panose="020B0602040502020204" pitchFamily="34" charset="0"/>
              </a:rPr>
              <a:t>ciljeve politike</a:t>
            </a:r>
            <a:r>
              <a:rPr lang="hr-HR" altLang="sr-Latn-RS" sz="1600" dirty="0">
                <a:latin typeface="Lucida Sans" panose="020B0602040502020204" pitchFamily="34" charset="0"/>
              </a:rPr>
              <a:t>, uz reference na fond i program kojim će ciljevi postići glavne rezultate;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altLang="sr-Latn-RS" sz="1600" b="1" dirty="0">
                <a:solidFill>
                  <a:srgbClr val="D71920"/>
                </a:solidFill>
                <a:latin typeface="Lucida Sans" panose="020B0602040502020204" pitchFamily="34" charset="0"/>
              </a:rPr>
              <a:t>razgraničenje i komplementarnost između fondova</a:t>
            </a:r>
            <a:r>
              <a:rPr lang="hr-HR" altLang="sr-Latn-RS" sz="1600" dirty="0">
                <a:latin typeface="Lucida Sans" panose="020B06020405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altLang="sr-Latn-RS" sz="1600" b="1" dirty="0">
                <a:solidFill>
                  <a:srgbClr val="D71920"/>
                </a:solidFill>
                <a:latin typeface="Lucida Sans" panose="020B0602040502020204" pitchFamily="34" charset="0"/>
              </a:rPr>
              <a:t>preliminarnu financijsku dodjelu sredstava po fondu i po cilju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altLang="sr-Latn-RS" sz="1600" b="1" dirty="0">
                <a:solidFill>
                  <a:srgbClr val="D71920"/>
                </a:solidFill>
                <a:latin typeface="Lucida Sans" panose="020B0602040502020204" pitchFamily="34" charset="0"/>
              </a:rPr>
              <a:t>politike na nacionalnoj razini</a:t>
            </a:r>
            <a:r>
              <a:rPr lang="hr-HR" altLang="sr-Latn-RS" sz="1600" dirty="0">
                <a:latin typeface="Lucida Sans" panose="020B0602040502020204" pitchFamily="34" charset="0"/>
              </a:rPr>
              <a:t>, uz primjenu pravila za pojedine fondove o tematskoj koncentraciji;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altLang="sr-Latn-RS" sz="1600" b="1" dirty="0">
                <a:solidFill>
                  <a:srgbClr val="D71920"/>
                </a:solidFill>
                <a:latin typeface="Lucida Sans" panose="020B0602040502020204" pitchFamily="34" charset="0"/>
              </a:rPr>
              <a:t>raspodjelu financijskih sredstava po razvijenosti regija</a:t>
            </a:r>
            <a:r>
              <a:rPr lang="hr-HR" altLang="sr-Latn-RS" sz="1600" dirty="0">
                <a:latin typeface="Lucida Sans" panose="020B06020405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altLang="sr-Latn-RS" sz="1600" b="1" dirty="0">
                <a:solidFill>
                  <a:srgbClr val="D71920"/>
                </a:solidFill>
                <a:latin typeface="Lucida Sans" panose="020B0602040502020204" pitchFamily="34" charset="0"/>
              </a:rPr>
              <a:t>iznose dodijeljenih sredstava </a:t>
            </a:r>
            <a:r>
              <a:rPr lang="hr-HR" altLang="sr-Latn-RS" sz="1600" dirty="0">
                <a:latin typeface="Lucida Sans" panose="020B0602040502020204" pitchFamily="34" charset="0"/>
              </a:rPr>
              <a:t>za koje je predložen prijenos između kategorija regija;</a:t>
            </a:r>
          </a:p>
          <a:p>
            <a:pPr marL="0" indent="0">
              <a:buNone/>
              <a:defRPr/>
            </a:pPr>
            <a:endParaRPr lang="hr-HR" altLang="sr-Latn-R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77885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09882FBD-DF76-44F5-ABF2-26C6236D8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sz="3600" dirty="0">
                <a:solidFill>
                  <a:srgbClr val="D71920"/>
                </a:solidFill>
                <a:latin typeface="Lucida Sans" panose="020B0602040502020204" pitchFamily="34" charset="0"/>
              </a:rPr>
              <a:t>Operativni programi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C880DD3C-5BFA-4AC1-BE22-99D1B6B03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69" y="1690688"/>
            <a:ext cx="1051560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r-HR" altLang="sr-Latn-RS" sz="2100" dirty="0">
                <a:latin typeface="Lucida Sans" panose="020B0602040502020204" pitchFamily="34" charset="0"/>
              </a:rPr>
              <a:t>Uz partnerski sporazum države pripremaju i </a:t>
            </a:r>
            <a:r>
              <a:rPr lang="hr-HR" altLang="sr-Latn-RS" sz="2100" b="1" dirty="0">
                <a:solidFill>
                  <a:srgbClr val="D71920"/>
                </a:solidFill>
                <a:latin typeface="Lucida Sans" panose="020B0602040502020204" pitchFamily="34" charset="0"/>
              </a:rPr>
              <a:t>operativne programe </a:t>
            </a:r>
            <a:r>
              <a:rPr lang="hr-HR" altLang="sr-Latn-RS" sz="2100" dirty="0">
                <a:latin typeface="Lucida Sans" panose="020B0602040502020204" pitchFamily="34" charset="0"/>
              </a:rPr>
              <a:t>koji se Europskoj  komisiji predaju najkasnije tri mjeseca nakon partnerskog sporazuma.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altLang="sr-Latn-RS" sz="2100" b="1" dirty="0">
                <a:solidFill>
                  <a:srgbClr val="D71920"/>
                </a:solidFill>
                <a:latin typeface="Lucida Sans" panose="020B0602040502020204" pitchFamily="34" charset="0"/>
              </a:rPr>
              <a:t>Operativni programi su programski dokumenti koji proizlaze iz partnerskog sporazuma kojim se utvrđuje strategija za doprinos programima ciljevima politike i utvrđuje se komunikacija o rezultatima.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altLang="sr-Latn-RS" sz="2100" dirty="0">
                <a:latin typeface="Lucida Sans" panose="020B0602040502020204" pitchFamily="34" charset="0"/>
              </a:rPr>
              <a:t>Programi sadrže </a:t>
            </a:r>
            <a:r>
              <a:rPr lang="hr-HR" altLang="sr-Latn-RS" sz="2100" b="1" dirty="0">
                <a:solidFill>
                  <a:srgbClr val="D71920"/>
                </a:solidFill>
                <a:latin typeface="Lucida Sans" panose="020B0602040502020204" pitchFamily="34" charset="0"/>
              </a:rPr>
              <a:t>detaljan plan </a:t>
            </a:r>
            <a:r>
              <a:rPr lang="hr-HR" altLang="sr-Latn-RS" sz="2100" dirty="0">
                <a:latin typeface="Lucida Sans" panose="020B0602040502020204" pitchFamily="34" charset="0"/>
              </a:rPr>
              <a:t>(sredstva, prihvatljive aktivnosti, prihvatljive korisnike, ciljne skupine, pokazatelje uspješnosti) za korištenje sredstava iz ESI fondova tijekom proračunskog razdoblja</a:t>
            </a:r>
            <a:r>
              <a:rPr lang="hr-HR" altLang="sr-Latn-RS" dirty="0">
                <a:latin typeface="Lucida Sans" panose="020B060204050202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hr-HR" altLang="sr-Latn-RS" sz="1600" dirty="0">
              <a:latin typeface="+mj-lt"/>
            </a:endParaRPr>
          </a:p>
        </p:txBody>
      </p:sp>
      <p:pic>
        <p:nvPicPr>
          <p:cNvPr id="6148" name="Picture 4" descr="Euro, european, finance, funds, capital, financial, money bags icon -  Download on Iconfinder">
            <a:extLst>
              <a:ext uri="{FF2B5EF4-FFF2-40B4-BE49-F238E27FC236}">
                <a16:creationId xmlns:a16="http://schemas.microsoft.com/office/drawing/2014/main" id="{6E061103-9746-4562-B6BA-1DFC991EC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52" y="4664075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2794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69C04-AEAF-4B55-90AB-CF79560C6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altLang="sr-Latn-RS" sz="3600" dirty="0">
                <a:solidFill>
                  <a:srgbClr val="D71920"/>
                </a:solidFill>
                <a:latin typeface="Lucida Sans" panose="020B0602040502020204" pitchFamily="34" charset="0"/>
              </a:rPr>
            </a:br>
            <a:r>
              <a:rPr lang="hr-HR" altLang="sr-Latn-RS" sz="3600" dirty="0">
                <a:solidFill>
                  <a:srgbClr val="D71920"/>
                </a:solidFill>
                <a:latin typeface="Lucida Sans" panose="020B0602040502020204" pitchFamily="34" charset="0"/>
              </a:rPr>
              <a:t>Strateški okvir za korištenje ESI fondova 2021-2027. u Republici Hrvatskoj</a:t>
            </a:r>
            <a:endParaRPr lang="hr-HR" sz="3600" dirty="0">
              <a:solidFill>
                <a:srgbClr val="D71920"/>
              </a:solidFill>
              <a:latin typeface="Lucida Sans" panose="020B06020405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7E475-8575-4F81-8068-EDCEF5ED4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sz="1800" dirty="0">
                <a:solidFill>
                  <a:srgbClr val="C00000"/>
                </a:solidFill>
                <a:latin typeface="Lucida Sans" panose="020B0602040502020204" pitchFamily="34" charset="0"/>
              </a:rPr>
              <a:t>Ministarstvo regionalnog razvoja i fondova EU-a, kao koordinacijsko tijelo odgovorno je za programiranje, uspostavu sustava, donošenje pravila, razvoj integriranog sustava upravljanja informacijama, praćenje provedbe na nacionalnoj razini te koordinaciju s Komisijom.</a:t>
            </a:r>
          </a:p>
          <a:p>
            <a:endParaRPr lang="hr-HR" dirty="0"/>
          </a:p>
        </p:txBody>
      </p:sp>
      <p:pic>
        <p:nvPicPr>
          <p:cNvPr id="5122" name="Picture 2" descr="Otvoreni poziv Ministarstva regionalnog ...">
            <a:extLst>
              <a:ext uri="{FF2B5EF4-FFF2-40B4-BE49-F238E27FC236}">
                <a16:creationId xmlns:a16="http://schemas.microsoft.com/office/drawing/2014/main" id="{0F677F8D-9550-45B1-976C-490638842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557463"/>
            <a:ext cx="4133951" cy="275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231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828CC-6E06-4528-BF51-1C6ED7122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solidFill>
                  <a:srgbClr val="D71920"/>
                </a:solidFill>
                <a:latin typeface="Lucida Sans" panose="020B0602040502020204" pitchFamily="34" charset="0"/>
              </a:rPr>
              <a:t>Strateški okvir</a:t>
            </a:r>
            <a:endParaRPr lang="en-US" sz="3600" dirty="0">
              <a:solidFill>
                <a:srgbClr val="D71920"/>
              </a:solidFill>
              <a:latin typeface="Lucida Sans" panose="020B0602040502020204" pitchFamily="34" charset="0"/>
            </a:endParaRPr>
          </a:p>
        </p:txBody>
      </p:sp>
      <p:pic>
        <p:nvPicPr>
          <p:cNvPr id="3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4E0684E-A46D-4987-8401-DF86F059D0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708770"/>
            <a:ext cx="7200800" cy="509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63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16F0CA-17E3-4B15-AC7A-99DC14AF1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r-HR" sz="3600" dirty="0">
                <a:solidFill>
                  <a:srgbClr val="C00000"/>
                </a:solidFill>
                <a:latin typeface="Lucida Sans" panose="020B0602040502020204" pitchFamily="34" charset="0"/>
                <a:ea typeface="+mn-ea"/>
                <a:cs typeface="+mn-cs"/>
              </a:rPr>
              <a:t>Strateški dokumenti Republike Hrvatske</a:t>
            </a:r>
            <a:endParaRPr lang="en-US" sz="3600" dirty="0">
              <a:solidFill>
                <a:srgbClr val="C00000"/>
              </a:solidFill>
              <a:latin typeface="Lucida Sans" panose="020B0602040502020204" pitchFamily="34" charset="0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919CAAA-AD95-45C1-BA28-2A059F92A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28" y="498351"/>
            <a:ext cx="49339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836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2">
            <a:extLst>
              <a:ext uri="{FF2B5EF4-FFF2-40B4-BE49-F238E27FC236}">
                <a16:creationId xmlns:a16="http://schemas.microsoft.com/office/drawing/2014/main" id="{344F6D45-781A-435A-8318-469F31889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sz="3600" dirty="0">
                <a:solidFill>
                  <a:srgbClr val="D71920"/>
                </a:solidFill>
                <a:latin typeface="Lucida Sans" panose="020B0602040502020204" pitchFamily="34" charset="0"/>
              </a:rPr>
              <a:t>Strateški dokumenti</a:t>
            </a:r>
            <a:endParaRPr lang="en-US" altLang="sr-Latn-RS" sz="3600" dirty="0">
              <a:solidFill>
                <a:srgbClr val="D71920"/>
              </a:solidFill>
              <a:latin typeface="Lucida Sans" panose="020B0602040502020204" pitchFamily="34" charset="0"/>
            </a:endParaRPr>
          </a:p>
        </p:txBody>
      </p:sp>
      <p:sp>
        <p:nvSpPr>
          <p:cNvPr id="36867" name="Content Placeholder 3">
            <a:extLst>
              <a:ext uri="{FF2B5EF4-FFF2-40B4-BE49-F238E27FC236}">
                <a16:creationId xmlns:a16="http://schemas.microsoft.com/office/drawing/2014/main" id="{1CFB1A3C-25B2-4933-A236-98095C70B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hr-HR" altLang="sr-Latn-RS" sz="1800" b="1" dirty="0">
                <a:solidFill>
                  <a:srgbClr val="D71920"/>
                </a:solidFill>
                <a:latin typeface="Lucida Sans" panose="020B0602040502020204" pitchFamily="34" charset="0"/>
                <a:ea typeface="+mj-ea"/>
                <a:cs typeface="+mj-cs"/>
              </a:rPr>
              <a:t>STRATEŠKI DOKUMENTI: </a:t>
            </a:r>
            <a:r>
              <a:rPr lang="hr-HR" altLang="sr-Latn-RS" sz="1800" dirty="0">
                <a:latin typeface="Lucida Sans" panose="020B0602040502020204" pitchFamily="34" charset="0"/>
              </a:rPr>
              <a:t>Javne politike na europskoj, nacionalnoj, regionalnoj ili </a:t>
            </a:r>
          </a:p>
          <a:p>
            <a:pPr marL="0" indent="0" algn="just">
              <a:buNone/>
              <a:defRPr/>
            </a:pPr>
            <a:r>
              <a:rPr lang="hr-HR" altLang="sr-Latn-RS" sz="1800" dirty="0">
                <a:latin typeface="Lucida Sans" panose="020B0602040502020204" pitchFamily="34" charset="0"/>
              </a:rPr>
              <a:t>lokalnoj razini – </a:t>
            </a:r>
            <a:r>
              <a:rPr lang="hr-HR" altLang="sr-Latn-RS" sz="1800" b="1" dirty="0">
                <a:solidFill>
                  <a:srgbClr val="D71920"/>
                </a:solidFill>
                <a:latin typeface="Lucida Sans" panose="020B0602040502020204" pitchFamily="34" charset="0"/>
                <a:ea typeface="+mj-ea"/>
                <a:cs typeface="+mj-cs"/>
              </a:rPr>
              <a:t>konvencije, deklaracije, odluke, zakoni, strategije, strateški </a:t>
            </a:r>
          </a:p>
          <a:p>
            <a:pPr marL="0" indent="0" algn="just">
              <a:buNone/>
              <a:defRPr/>
            </a:pPr>
            <a:r>
              <a:rPr lang="hr-HR" altLang="sr-Latn-RS" sz="1800" b="1" dirty="0">
                <a:solidFill>
                  <a:srgbClr val="D71920"/>
                </a:solidFill>
                <a:latin typeface="Lucida Sans" panose="020B0602040502020204" pitchFamily="34" charset="0"/>
                <a:ea typeface="+mj-ea"/>
                <a:cs typeface="+mj-cs"/>
              </a:rPr>
              <a:t>planovi, programi ukupnog razvoja, </a:t>
            </a:r>
            <a:r>
              <a:rPr lang="hr-HR" altLang="sr-Latn-RS" sz="1800" b="1" dirty="0" err="1">
                <a:solidFill>
                  <a:srgbClr val="D71920"/>
                </a:solidFill>
                <a:latin typeface="Lucida Sans" panose="020B0602040502020204" pitchFamily="34" charset="0"/>
                <a:ea typeface="+mj-ea"/>
                <a:cs typeface="+mj-cs"/>
              </a:rPr>
              <a:t>masterplanovi</a:t>
            </a:r>
            <a:r>
              <a:rPr lang="hr-HR" altLang="sr-Latn-RS" sz="1800" b="1" dirty="0">
                <a:solidFill>
                  <a:srgbClr val="D71920"/>
                </a:solidFill>
                <a:latin typeface="Lucida Sans" panose="020B0602040502020204" pitchFamily="34" charset="0"/>
                <a:ea typeface="+mj-ea"/>
                <a:cs typeface="+mj-cs"/>
              </a:rPr>
              <a:t> i drugi dokumenti</a:t>
            </a:r>
          </a:p>
          <a:p>
            <a:pPr algn="just">
              <a:defRPr/>
            </a:pPr>
            <a:r>
              <a:rPr lang="hr-HR" altLang="sr-Latn-RS" sz="1800" dirty="0">
                <a:latin typeface="Lucida Sans" panose="020B0602040502020204" pitchFamily="34" charset="0"/>
              </a:rPr>
              <a:t>projekt koji nije u skladu sa strateškim dokumentima ne može osigurati financiranje </a:t>
            </a:r>
          </a:p>
          <a:p>
            <a:pPr marL="0" indent="0" algn="just">
              <a:buNone/>
              <a:defRPr/>
            </a:pPr>
            <a:r>
              <a:rPr lang="hr-HR" altLang="sr-Latn-RS" sz="1800" dirty="0">
                <a:latin typeface="Lucida Sans" panose="020B0602040502020204" pitchFamily="34" charset="0"/>
              </a:rPr>
              <a:t>iz fondova EU 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hr-HR" altLang="sr-Latn-RS" sz="1800" b="1" dirty="0">
                <a:solidFill>
                  <a:srgbClr val="D71920"/>
                </a:solidFill>
                <a:latin typeface="Lucida Sans" panose="020B0602040502020204" pitchFamily="34" charset="0"/>
                <a:ea typeface="+mj-ea"/>
                <a:cs typeface="+mj-cs"/>
              </a:rPr>
              <a:t>Nacionalna razvojna strategija 2030</a:t>
            </a:r>
          </a:p>
          <a:p>
            <a:pPr algn="just">
              <a:defRPr/>
            </a:pPr>
            <a:r>
              <a:rPr lang="hr-HR" altLang="sr-Latn-RS" sz="1800" dirty="0">
                <a:latin typeface="Lucida Sans" panose="020B0602040502020204" pitchFamily="34" charset="0"/>
              </a:rPr>
              <a:t>izrađen velik broj nacionalnih strateških dokumenata (strategije, planovi, programi) koji pokrivaju različita društveno-gospodarska područja, te se oslanjaju na europske Strategije </a:t>
            </a:r>
          </a:p>
          <a:p>
            <a:pPr marL="0" indent="0" algn="just">
              <a:buNone/>
              <a:defRPr/>
            </a:pPr>
            <a:r>
              <a:rPr lang="hr-HR" altLang="sr-Latn-RS" sz="1800" dirty="0">
                <a:latin typeface="Lucida Sans" panose="020B0602040502020204" pitchFamily="34" charset="0"/>
              </a:rPr>
              <a:t>(primjer: Strategija razvoja poduzetništva, Industrijska strategija i sl.)</a:t>
            </a:r>
            <a:endParaRPr lang="en-US" altLang="sr-Latn-RS" sz="1800" dirty="0">
              <a:latin typeface="Lucida Sans" panose="020B060204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09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2592</Words>
  <Application>Microsoft Office PowerPoint</Application>
  <PresentationFormat>Široki zaslon</PresentationFormat>
  <Paragraphs>340</Paragraphs>
  <Slides>67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67</vt:i4>
      </vt:variant>
    </vt:vector>
  </HeadingPairs>
  <TitlesOfParts>
    <vt:vector size="75" baseType="lpstr">
      <vt:lpstr>Aptos</vt:lpstr>
      <vt:lpstr>Aptos Display</vt:lpstr>
      <vt:lpstr>Arial</vt:lpstr>
      <vt:lpstr>Calibri</vt:lpstr>
      <vt:lpstr>Courier New</vt:lpstr>
      <vt:lpstr>Lucida Sans</vt:lpstr>
      <vt:lpstr>Wingdings</vt:lpstr>
      <vt:lpstr>Office Theme</vt:lpstr>
      <vt:lpstr>„Mladi menadžer-Učimo kroz projekte"</vt:lpstr>
      <vt:lpstr>Sadržaj predavanja</vt:lpstr>
      <vt:lpstr>PowerPoint prezentacija</vt:lpstr>
      <vt:lpstr>Nacionalni i europski projekti</vt:lpstr>
      <vt:lpstr>Strateški dokumenti</vt:lpstr>
      <vt:lpstr>Strateški okvir</vt:lpstr>
      <vt:lpstr>Strateški okvir</vt:lpstr>
      <vt:lpstr>Strateški dokumenti Republike Hrvatske</vt:lpstr>
      <vt:lpstr>Strateški dokumenti</vt:lpstr>
      <vt:lpstr>Nacionalna razvojna strategija 2030</vt:lpstr>
      <vt:lpstr>Obuhvat tematskih područja i horizontalnih politika u okviru NRS 2030</vt:lpstr>
      <vt:lpstr>Razvojni smjerovi</vt:lpstr>
      <vt:lpstr>Razvojni smjerovi</vt:lpstr>
      <vt:lpstr>Konkurentno i inovativno gospodarstvo</vt:lpstr>
      <vt:lpstr>Obrazovani i zaposleni ljudi</vt:lpstr>
      <vt:lpstr> Učinkovito i djelotvorno pravosuđe, javna uprava i upravljanje državnom imovinom</vt:lpstr>
      <vt:lpstr>Globalna prepoznatljivost i jačanje međunarodnog položaja i uloge Hrvatske</vt:lpstr>
      <vt:lpstr>Zdrav, aktivan i kvalitetan život</vt:lpstr>
      <vt:lpstr>Demografska revitalizacija i bolji položaj obitelji</vt:lpstr>
      <vt:lpstr> Sigurnost za stabilan razvoj </vt:lpstr>
      <vt:lpstr> Ekološka i energetska tranzicija za klimatsku neutralnost</vt:lpstr>
      <vt:lpstr>Samodostatnost u hrani i razvoj biogospodarstva</vt:lpstr>
      <vt:lpstr>Održiva mobilnost</vt:lpstr>
      <vt:lpstr>Digitalna tranzicija društva i gospodarstva</vt:lpstr>
      <vt:lpstr>Razvoj potpomognutih područja i područja s razvojnim posebnostima</vt:lpstr>
      <vt:lpstr>Jačanje regionalne konkurentnosti</vt:lpstr>
      <vt:lpstr>Ostale strategije</vt:lpstr>
      <vt:lpstr>Europski projekti</vt:lpstr>
      <vt:lpstr>Europska sredstva dodjeljuju se u sklopu sedmogodišnjih financijskih razdoblja ili perspektiva te smo upravo na početku novog financijskog razdoblja 2021.-2027. Omotnica proračuna Europske unije najveća je do sada te iznosi 1 824,3 milijardi eura, a za Republiku Hrvatsku na raspolaganju je više od 25 milijardi eura u tekućim cijenama. </vt:lpstr>
      <vt:lpstr> EU FONDOVI vs. PROGRAMI UNIJE</vt:lpstr>
      <vt:lpstr>PROGRAMI UNIJE </vt:lpstr>
      <vt:lpstr>PROGRAMI UNIJE </vt:lpstr>
      <vt:lpstr>Centralizirani model provedbe</vt:lpstr>
      <vt:lpstr>Decentralizirani model provedbe</vt:lpstr>
      <vt:lpstr>Koordinacija Programa Unije u Hrvatskoj</vt:lpstr>
      <vt:lpstr>Korisnici ESI fondova</vt:lpstr>
      <vt:lpstr> EU FONDOVI 2021. – 2027. PREGLED</vt:lpstr>
      <vt:lpstr>Europski fond za regionalni razvoj (EFRR)</vt:lpstr>
      <vt:lpstr>Europski socijalni fond plus (ESF+)</vt:lpstr>
      <vt:lpstr>Kohezijski fond (KF)</vt:lpstr>
      <vt:lpstr> Europski poljoprivredni fond za ruralni razvoj (EPFRR)</vt:lpstr>
      <vt:lpstr>Europski fond za pomorstvo i ribarstvo (EFPR)</vt:lpstr>
      <vt:lpstr>Obzor Europa</vt:lpstr>
      <vt:lpstr>Obzor Europa</vt:lpstr>
      <vt:lpstr>Erasmus+</vt:lpstr>
      <vt:lpstr>Erasmus+</vt:lpstr>
      <vt:lpstr>Life </vt:lpstr>
      <vt:lpstr>COSME </vt:lpstr>
      <vt:lpstr>COSME</vt:lpstr>
      <vt:lpstr> Kreativna Europa </vt:lpstr>
      <vt:lpstr>Europa za građane</vt:lpstr>
      <vt:lpstr>Europa za građane</vt:lpstr>
      <vt:lpstr>Ključni dokumenti</vt:lpstr>
      <vt:lpstr>Ključni dokumenti</vt:lpstr>
      <vt:lpstr>Veza između projekata i javnih politika </vt:lpstr>
      <vt:lpstr>Projektna usklađenost</vt:lpstr>
      <vt:lpstr>Strateški dokumenti</vt:lpstr>
      <vt:lpstr>Strateški dokumenti</vt:lpstr>
      <vt:lpstr>PowerPoint prezentacija</vt:lpstr>
      <vt:lpstr>PowerPoint prezentacija</vt:lpstr>
      <vt:lpstr> Vaš cilj: Pronaći strateško utemeljenje / opravdanost za svoje projekte! </vt:lpstr>
      <vt:lpstr>Načela strateškog planiranja</vt:lpstr>
      <vt:lpstr>Sustav akata strateškog planiranja</vt:lpstr>
      <vt:lpstr>Strateški okvir za korištenje ESI fondova 2021.-2027.</vt:lpstr>
      <vt:lpstr>Partnerski sporazum</vt:lpstr>
      <vt:lpstr>Operativni programi</vt:lpstr>
      <vt:lpstr> Strateški okvir za korištenje ESI fondova 2021-2027. u Republici Hrvatskoj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„Mladi menadžer-Učimo kroz projekte"</dc:title>
  <dc:creator>m31792</dc:creator>
  <cp:lastModifiedBy>Kristina Petljak</cp:lastModifiedBy>
  <cp:revision>39</cp:revision>
  <dcterms:created xsi:type="dcterms:W3CDTF">2024-05-14T21:46:01Z</dcterms:created>
  <dcterms:modified xsi:type="dcterms:W3CDTF">2024-05-15T06:38:10Z</dcterms:modified>
</cp:coreProperties>
</file>