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8" r:id="rId1"/>
  </p:sldMasterIdLst>
  <p:notesMasterIdLst>
    <p:notesMasterId r:id="rId29"/>
  </p:notesMasterIdLst>
  <p:sldIdLst>
    <p:sldId id="256" r:id="rId2"/>
    <p:sldId id="258" r:id="rId3"/>
    <p:sldId id="260" r:id="rId4"/>
    <p:sldId id="333" r:id="rId5"/>
    <p:sldId id="261" r:id="rId6"/>
    <p:sldId id="259" r:id="rId7"/>
    <p:sldId id="257" r:id="rId8"/>
    <p:sldId id="295" r:id="rId9"/>
    <p:sldId id="262" r:id="rId10"/>
    <p:sldId id="263" r:id="rId11"/>
    <p:sldId id="270" r:id="rId12"/>
    <p:sldId id="297" r:id="rId13"/>
    <p:sldId id="330" r:id="rId14"/>
    <p:sldId id="300" r:id="rId15"/>
    <p:sldId id="299" r:id="rId16"/>
    <p:sldId id="301" r:id="rId17"/>
    <p:sldId id="302" r:id="rId18"/>
    <p:sldId id="303" r:id="rId19"/>
    <p:sldId id="305" r:id="rId20"/>
    <p:sldId id="328" r:id="rId21"/>
    <p:sldId id="332" r:id="rId22"/>
    <p:sldId id="336" r:id="rId23"/>
    <p:sldId id="306" r:id="rId24"/>
    <p:sldId id="307" r:id="rId25"/>
    <p:sldId id="335" r:id="rId26"/>
    <p:sldId id="334" r:id="rId27"/>
    <p:sldId id="327" r:id="rId28"/>
  </p:sldIdLst>
  <p:sldSz cx="9144000" cy="5143500" type="screen16x9"/>
  <p:notesSz cx="6858000" cy="9144000"/>
  <p:embeddedFontLst>
    <p:embeddedFont>
      <p:font typeface="Century Gothic" pitchFamily="34" charset="0"/>
      <p:regular r:id="rId30"/>
      <p:bold r:id="rId31"/>
      <p:italic r:id="rId32"/>
      <p:boldItalic r:id="rId33"/>
    </p:embeddedFont>
    <p:embeddedFont>
      <p:font typeface="Wingdings 2" pitchFamily="18" charset="2"/>
      <p:regular r:id="rId34"/>
    </p:embeddedFont>
    <p:embeddedFont>
      <p:font typeface="Arvo" charset="0"/>
      <p:regular r:id="rId35"/>
      <p:bold r:id="rId36"/>
      <p:italic r:id="rId37"/>
      <p:boldItalic r:id="rId38"/>
    </p:embeddedFont>
  </p:embeddedFontLst>
  <p:defaultTextStyle>
    <a:defPPr>
      <a:defRPr lang="sr-Latn-R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BD23B1-1E4A-4646-A761-9EB8497390F3}">
  <a:tblStyle styleId="{8EBD23B1-1E4A-4646-A761-9EB8497390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6ACA761-D053-4A82-B6E7-B9E1141F7B0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-420" y="-3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3;n">
            <a:extLst>
              <a:ext uri="{FF2B5EF4-FFF2-40B4-BE49-F238E27FC236}">
                <a16:creationId xmlns="" xmlns:a16="http://schemas.microsoft.com/office/drawing/2014/main" id="{D088E9C4-9A96-4EFA-B0F5-5E5A54F63C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Google Shape;4;n">
            <a:extLst>
              <a:ext uri="{FF2B5EF4-FFF2-40B4-BE49-F238E27FC236}">
                <a16:creationId xmlns="" xmlns:a16="http://schemas.microsoft.com/office/drawing/2014/main" id="{8C850957-FC70-4872-9FF9-62B4B5803CF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sr-Latn-RS" altLang="sr-Latn-R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5610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79;g35f391192_00:notes">
            <a:extLst>
              <a:ext uri="{FF2B5EF4-FFF2-40B4-BE49-F238E27FC236}">
                <a16:creationId xmlns="" xmlns:a16="http://schemas.microsoft.com/office/drawing/2014/main" id="{6D6FF0E9-97F9-438B-9A60-A1B11D05884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2291" name="Google Shape;80;g35f391192_00:notes">
            <a:extLst>
              <a:ext uri="{FF2B5EF4-FFF2-40B4-BE49-F238E27FC236}">
                <a16:creationId xmlns="" xmlns:a16="http://schemas.microsoft.com/office/drawing/2014/main" id="{12684078-A8BA-4221-B050-C051B48DA61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226;g35ed75ccf_028:notes">
            <a:extLst>
              <a:ext uri="{FF2B5EF4-FFF2-40B4-BE49-F238E27FC236}">
                <a16:creationId xmlns="" xmlns:a16="http://schemas.microsoft.com/office/drawing/2014/main" id="{2181A36C-D764-4ED7-9985-BFED8B1B7AA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227;g35ed75ccf_028:notes">
            <a:extLst>
              <a:ext uri="{FF2B5EF4-FFF2-40B4-BE49-F238E27FC236}">
                <a16:creationId xmlns="" xmlns:a16="http://schemas.microsoft.com/office/drawing/2014/main" id="{36DA3DFD-98A2-458E-8F8C-C58ABED9CD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148;g35f391192_017:notes">
            <a:extLst>
              <a:ext uri="{FF2B5EF4-FFF2-40B4-BE49-F238E27FC236}">
                <a16:creationId xmlns="" xmlns:a16="http://schemas.microsoft.com/office/drawing/2014/main" id="{F372162F-A872-44E5-913D-C1EE191A0F0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2771" name="Google Shape;149;g35f391192_017:notes">
            <a:extLst>
              <a:ext uri="{FF2B5EF4-FFF2-40B4-BE49-F238E27FC236}">
                <a16:creationId xmlns="" xmlns:a16="http://schemas.microsoft.com/office/drawing/2014/main" id="{A9B26DF1-C90C-404D-9A2C-F64D924691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226;g35ed75ccf_028:notes">
            <a:extLst>
              <a:ext uri="{FF2B5EF4-FFF2-40B4-BE49-F238E27FC236}">
                <a16:creationId xmlns="" xmlns:a16="http://schemas.microsoft.com/office/drawing/2014/main" id="{EDAAE251-E503-4CFF-B1D4-13977E9ECEA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4819" name="Google Shape;227;g35ed75ccf_028:notes">
            <a:extLst>
              <a:ext uri="{FF2B5EF4-FFF2-40B4-BE49-F238E27FC236}">
                <a16:creationId xmlns="" xmlns:a16="http://schemas.microsoft.com/office/drawing/2014/main" id="{525A70AD-84BE-4C6D-AFA0-D3618EAEAEA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148;g35f391192_017:notes">
            <a:extLst>
              <a:ext uri="{FF2B5EF4-FFF2-40B4-BE49-F238E27FC236}">
                <a16:creationId xmlns="" xmlns:a16="http://schemas.microsoft.com/office/drawing/2014/main" id="{3A7D9AC1-CD57-4242-8F56-A55C9B3B35E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6867" name="Google Shape;149;g35f391192_017:notes">
            <a:extLst>
              <a:ext uri="{FF2B5EF4-FFF2-40B4-BE49-F238E27FC236}">
                <a16:creationId xmlns="" xmlns:a16="http://schemas.microsoft.com/office/drawing/2014/main" id="{419B8766-8B35-4EA7-8009-FC3DC2EE6C9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226;g35ed75ccf_028:notes">
            <a:extLst>
              <a:ext uri="{FF2B5EF4-FFF2-40B4-BE49-F238E27FC236}">
                <a16:creationId xmlns="" xmlns:a16="http://schemas.microsoft.com/office/drawing/2014/main" id="{B1BB213F-4C19-43E6-BFF0-DA1B3B7CBC3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8915" name="Google Shape;227;g35ed75ccf_028:notes">
            <a:extLst>
              <a:ext uri="{FF2B5EF4-FFF2-40B4-BE49-F238E27FC236}">
                <a16:creationId xmlns="" xmlns:a16="http://schemas.microsoft.com/office/drawing/2014/main" id="{50A74507-D191-44BA-93CE-B0DC441728E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Google Shape;226;g35ed75ccf_028:notes">
            <a:extLst>
              <a:ext uri="{FF2B5EF4-FFF2-40B4-BE49-F238E27FC236}">
                <a16:creationId xmlns="" xmlns:a16="http://schemas.microsoft.com/office/drawing/2014/main" id="{2EE02F0F-6BC0-4097-B1B1-8F5C5D0055E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40963" name="Google Shape;227;g35ed75ccf_028:notes">
            <a:extLst>
              <a:ext uri="{FF2B5EF4-FFF2-40B4-BE49-F238E27FC236}">
                <a16:creationId xmlns="" xmlns:a16="http://schemas.microsoft.com/office/drawing/2014/main" id="{22BFA2F6-370C-4EA6-8148-9F53BD7660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Google Shape;226;g35ed75ccf_028:notes">
            <a:extLst>
              <a:ext uri="{FF2B5EF4-FFF2-40B4-BE49-F238E27FC236}">
                <a16:creationId xmlns="" xmlns:a16="http://schemas.microsoft.com/office/drawing/2014/main" id="{AAC4CC5F-F3A5-4287-B0DE-C2195CFE40B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43011" name="Google Shape;227;g35ed75ccf_028:notes">
            <a:extLst>
              <a:ext uri="{FF2B5EF4-FFF2-40B4-BE49-F238E27FC236}">
                <a16:creationId xmlns="" xmlns:a16="http://schemas.microsoft.com/office/drawing/2014/main" id="{971814F1-93C2-480A-A9EB-4CC96BE2403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Google Shape;148;g35f391192_017:notes">
            <a:extLst>
              <a:ext uri="{FF2B5EF4-FFF2-40B4-BE49-F238E27FC236}">
                <a16:creationId xmlns="" xmlns:a16="http://schemas.microsoft.com/office/drawing/2014/main" id="{AAEDF27E-22C2-433C-BE50-F3F666546B4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47107" name="Google Shape;149;g35f391192_017:notes">
            <a:extLst>
              <a:ext uri="{FF2B5EF4-FFF2-40B4-BE49-F238E27FC236}">
                <a16:creationId xmlns="" xmlns:a16="http://schemas.microsoft.com/office/drawing/2014/main" id="{61A37078-7302-4AFB-B5A4-EDD0363FBD3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Google Shape;110;g35f391192_029:notes">
            <a:extLst>
              <a:ext uri="{FF2B5EF4-FFF2-40B4-BE49-F238E27FC236}">
                <a16:creationId xmlns="" xmlns:a16="http://schemas.microsoft.com/office/drawing/2014/main" id="{A0277A23-0B8D-48BC-9462-8284AB6BB73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45059" name="Google Shape;111;g35f391192_029:notes">
            <a:extLst>
              <a:ext uri="{FF2B5EF4-FFF2-40B4-BE49-F238E27FC236}">
                <a16:creationId xmlns="" xmlns:a16="http://schemas.microsoft.com/office/drawing/2014/main" id="{D6FC2FEC-0D6C-44EA-AF1F-982F15B64E7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Google Shape;226;g35ed75ccf_028:notes">
            <a:extLst>
              <a:ext uri="{FF2B5EF4-FFF2-40B4-BE49-F238E27FC236}">
                <a16:creationId xmlns="" xmlns:a16="http://schemas.microsoft.com/office/drawing/2014/main" id="{32F92EE6-3D88-43FE-BF12-D2DA042295A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49155" name="Google Shape;227;g35ed75ccf_028:notes">
            <a:extLst>
              <a:ext uri="{FF2B5EF4-FFF2-40B4-BE49-F238E27FC236}">
                <a16:creationId xmlns="" xmlns:a16="http://schemas.microsoft.com/office/drawing/2014/main" id="{01EB891C-8E23-451E-8833-D3C81B300B6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102;g35f391192_04:notes">
            <a:extLst>
              <a:ext uri="{FF2B5EF4-FFF2-40B4-BE49-F238E27FC236}">
                <a16:creationId xmlns="" xmlns:a16="http://schemas.microsoft.com/office/drawing/2014/main" id="{7F403C36-C79A-4A4C-A96E-38C6D6B9B85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4339" name="Google Shape;103;g35f391192_04:notes">
            <a:extLst>
              <a:ext uri="{FF2B5EF4-FFF2-40B4-BE49-F238E27FC236}">
                <a16:creationId xmlns="" xmlns:a16="http://schemas.microsoft.com/office/drawing/2014/main" id="{8DEC5C41-6EA3-43A3-8A1B-4A387D278FC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Google Shape;148;g35f391192_017:notes">
            <a:extLst>
              <a:ext uri="{FF2B5EF4-FFF2-40B4-BE49-F238E27FC236}">
                <a16:creationId xmlns="" xmlns:a16="http://schemas.microsoft.com/office/drawing/2014/main" id="{3218F4F8-1DEF-48E2-8D9E-99AAB591A09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1203" name="Google Shape;149;g35f391192_017:notes">
            <a:extLst>
              <a:ext uri="{FF2B5EF4-FFF2-40B4-BE49-F238E27FC236}">
                <a16:creationId xmlns="" xmlns:a16="http://schemas.microsoft.com/office/drawing/2014/main" id="{E9B3BFDD-1BCF-4D21-9970-07065E5022F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837978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Google Shape;110;g35f391192_029:notes">
            <a:extLst>
              <a:ext uri="{FF2B5EF4-FFF2-40B4-BE49-F238E27FC236}">
                <a16:creationId xmlns="" xmlns:a16="http://schemas.microsoft.com/office/drawing/2014/main" id="{DFFF22EC-6BDB-46A9-ACC4-CAF89E4A210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0115" name="Google Shape;111;g35f391192_029:notes">
            <a:extLst>
              <a:ext uri="{FF2B5EF4-FFF2-40B4-BE49-F238E27FC236}">
                <a16:creationId xmlns="" xmlns:a16="http://schemas.microsoft.com/office/drawing/2014/main" id="{0AC91172-1CFC-449A-B373-95490B8D58F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17;g35f391192_09:notes">
            <a:extLst>
              <a:ext uri="{FF2B5EF4-FFF2-40B4-BE49-F238E27FC236}">
                <a16:creationId xmlns="" xmlns:a16="http://schemas.microsoft.com/office/drawing/2014/main" id="{8FD281A2-49D0-4435-9746-A869C0FA90E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6387" name="Google Shape;118;g35f391192_09:notes">
            <a:extLst>
              <a:ext uri="{FF2B5EF4-FFF2-40B4-BE49-F238E27FC236}">
                <a16:creationId xmlns="" xmlns:a16="http://schemas.microsoft.com/office/drawing/2014/main" id="{BC5AF8DE-A5A7-4BD8-BB12-3B3C29BE8FD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123;p:notes">
            <a:extLst>
              <a:ext uri="{FF2B5EF4-FFF2-40B4-BE49-F238E27FC236}">
                <a16:creationId xmlns="" xmlns:a16="http://schemas.microsoft.com/office/drawing/2014/main" id="{F84DBBA2-3FC2-47F5-AB9D-DD55B646FF1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8435" name="Google Shape;124;p:notes">
            <a:extLst>
              <a:ext uri="{FF2B5EF4-FFF2-40B4-BE49-F238E27FC236}">
                <a16:creationId xmlns="" xmlns:a16="http://schemas.microsoft.com/office/drawing/2014/main" id="{2036DD99-56A0-46A3-8066-3B2A9A3193E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10;g35f391192_029:notes">
            <a:extLst>
              <a:ext uri="{FF2B5EF4-FFF2-40B4-BE49-F238E27FC236}">
                <a16:creationId xmlns="" xmlns:a16="http://schemas.microsoft.com/office/drawing/2014/main" id="{3F6BC45E-9030-434B-94AE-E52584AF17F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0483" name="Google Shape;111;g35f391192_029:notes">
            <a:extLst>
              <a:ext uri="{FF2B5EF4-FFF2-40B4-BE49-F238E27FC236}">
                <a16:creationId xmlns="" xmlns:a16="http://schemas.microsoft.com/office/drawing/2014/main" id="{5D8BD91E-3FAE-4496-B8DD-10963B86C4C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90;g3606f1c2d_30:notes">
            <a:extLst>
              <a:ext uri="{FF2B5EF4-FFF2-40B4-BE49-F238E27FC236}">
                <a16:creationId xmlns="" xmlns:a16="http://schemas.microsoft.com/office/drawing/2014/main" id="{35299B04-142F-4894-8385-EA7A65CA13E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2531" name="Google Shape;91;g3606f1c2d_30:notes">
            <a:extLst>
              <a:ext uri="{FF2B5EF4-FFF2-40B4-BE49-F238E27FC236}">
                <a16:creationId xmlns="" xmlns:a16="http://schemas.microsoft.com/office/drawing/2014/main" id="{1C8E6130-6E63-495D-A40F-BC1C2108FC2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90;g3606f1c2d_30:notes">
            <a:extLst>
              <a:ext uri="{FF2B5EF4-FFF2-40B4-BE49-F238E27FC236}">
                <a16:creationId xmlns="" xmlns:a16="http://schemas.microsoft.com/office/drawing/2014/main" id="{558686A2-A87B-4170-B02E-0B8D0930E17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91;g3606f1c2d_30:notes">
            <a:extLst>
              <a:ext uri="{FF2B5EF4-FFF2-40B4-BE49-F238E27FC236}">
                <a16:creationId xmlns="" xmlns:a16="http://schemas.microsoft.com/office/drawing/2014/main" id="{C4DC5823-DEEA-48F6-886C-0A219E13151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133;g35ed75ccf_015:notes">
            <a:extLst>
              <a:ext uri="{FF2B5EF4-FFF2-40B4-BE49-F238E27FC236}">
                <a16:creationId xmlns="" xmlns:a16="http://schemas.microsoft.com/office/drawing/2014/main" id="{826D7273-4740-436E-B555-B10A1F9AC16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134;g35ed75ccf_015:notes">
            <a:extLst>
              <a:ext uri="{FF2B5EF4-FFF2-40B4-BE49-F238E27FC236}">
                <a16:creationId xmlns="" xmlns:a16="http://schemas.microsoft.com/office/drawing/2014/main" id="{16586ED2-F114-4C30-92C7-3851D2A39D5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148;g35f391192_017:notes">
            <a:extLst>
              <a:ext uri="{FF2B5EF4-FFF2-40B4-BE49-F238E27FC236}">
                <a16:creationId xmlns="" xmlns:a16="http://schemas.microsoft.com/office/drawing/2014/main" id="{9C1C1C87-E821-43C7-9B73-B64A91963AC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149;g35f391192_017:notes">
            <a:extLst>
              <a:ext uri="{FF2B5EF4-FFF2-40B4-BE49-F238E27FC236}">
                <a16:creationId xmlns="" xmlns:a16="http://schemas.microsoft.com/office/drawing/2014/main" id="{C3D89E75-5EBA-44C7-8339-B944CA3344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sr-Latn-RS" altLang="sr-Latn-R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0A98AF03-7270-45C2-A683-C5E353EF01A5}" type="datetime4">
              <a:rPr lang="en-US" smtClean="0"/>
              <a:pPr/>
              <a:t>June 17, 2025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32EED69-5E87-4BFF-9041-2467CA1A6092}" type="slidenum">
              <a:rPr lang="sr-Latn-RS" altLang="sr-Latn-RS" smtClean="0"/>
              <a:pPr/>
              <a:t>‹#›</a:t>
            </a:fld>
            <a:endParaRPr lang="sr-Latn-RS" altLang="sr-Latn-RS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June 17,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ED69-5E87-4BFF-9041-2467CA1A6092}" type="slidenum">
              <a:rPr lang="sr-Latn-RS" altLang="sr-Latn-RS" smtClean="0"/>
              <a:pPr/>
              <a:t>‹#›</a:t>
            </a:fld>
            <a:endParaRPr lang="sr-Latn-RS" altLang="sr-Latn-R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June 17,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ED69-5E87-4BFF-9041-2467CA1A6092}" type="slidenum">
              <a:rPr lang="sr-Latn-RS" altLang="sr-Latn-RS" smtClean="0"/>
              <a:pPr/>
              <a:t>‹#›</a:t>
            </a:fld>
            <a:endParaRPr lang="sr-Latn-RS" altLang="sr-Latn-R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436950" y="1860375"/>
            <a:ext cx="4270200" cy="1728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195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vertical divider">
  <p:cSld name="Blank with vertical divi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2;p11">
            <a:extLst>
              <a:ext uri="{FF2B5EF4-FFF2-40B4-BE49-F238E27FC236}">
                <a16:creationId xmlns="" xmlns:a16="http://schemas.microsoft.com/office/drawing/2014/main" id="{D8307B15-5E5D-4D00-A0AB-4552DDD6D9B0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BA6E788-F4D9-4CDB-9E91-31FD12399D83}" type="slidenum">
              <a:rPr lang="sr-Latn-RS" altLang="sr-Latn-RS"/>
              <a:pPr/>
              <a:t>‹#›</a:t>
            </a:fld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2848584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918075" y="1719025"/>
            <a:ext cx="5307900" cy="2171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 i="1"/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 i="1"/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 i="1"/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 i="1"/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 i="1"/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 i="1"/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 i="1"/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 i="1"/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 i="1"/>
            </a:lvl9pPr>
          </a:lstStyle>
          <a:p>
            <a:endParaRPr/>
          </a:p>
        </p:txBody>
      </p:sp>
      <p:sp>
        <p:nvSpPr>
          <p:cNvPr id="9" name="Google Shape;27;p4">
            <a:extLst>
              <a:ext uri="{FF2B5EF4-FFF2-40B4-BE49-F238E27FC236}">
                <a16:creationId xmlns="" xmlns:a16="http://schemas.microsoft.com/office/drawing/2014/main" id="{CC9AE7EC-5517-4D61-B725-B1F2C3F87922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9F3654A-AA66-4EC3-95AA-DDCA2C6CDA4D}" type="slidenum">
              <a:rPr lang="sr-Latn-RS" altLang="sr-Latn-RS"/>
              <a:pPr/>
              <a:t>‹#›</a:t>
            </a:fld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1332553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379650" y="530100"/>
            <a:ext cx="6725400" cy="79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379650" y="1502274"/>
            <a:ext cx="6725400" cy="2804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" name="Google Shape;34;p5">
            <a:extLst>
              <a:ext uri="{FF2B5EF4-FFF2-40B4-BE49-F238E27FC236}">
                <a16:creationId xmlns="" xmlns:a16="http://schemas.microsoft.com/office/drawing/2014/main" id="{E79C291D-32DF-453E-B786-7622124C0B3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38BD772-906E-4B43-A58A-2DB6871FC0AE}" type="slidenum">
              <a:rPr lang="sr-Latn-RS" altLang="sr-Latn-RS"/>
              <a:pPr/>
              <a:t>‹#›</a:t>
            </a:fld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1914456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2503150" y="1991850"/>
            <a:ext cx="5633400" cy="115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 b="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 b="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 b="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 b="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 b="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 b="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 b="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 b="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 b="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007250" y="1990423"/>
            <a:ext cx="1164000" cy="1159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sz="2000" b="1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sz="2000" b="1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sz="2000" b="1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sz="2000" b="1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sz="2000" b="1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sz="2000" b="1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sz="2000" b="1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sz="2000" b="1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vo"/>
              <a:buNone/>
              <a:defRPr sz="2000" b="1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" name="Google Shape;18;p3">
            <a:extLst>
              <a:ext uri="{FF2B5EF4-FFF2-40B4-BE49-F238E27FC236}">
                <a16:creationId xmlns="" xmlns:a16="http://schemas.microsoft.com/office/drawing/2014/main" id="{B6DC409C-A7C8-42BE-9065-27C8C89713A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2D7CB16-1661-4B67-956E-E3239E6C99CD}" type="slidenum">
              <a:rPr lang="sr-Latn-RS" altLang="sr-Latn-RS"/>
              <a:pPr/>
              <a:t>‹#›</a:t>
            </a:fld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1259411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1379650" y="530100"/>
            <a:ext cx="6725400" cy="79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1333200" y="1538075"/>
            <a:ext cx="3232200" cy="276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988461" y="1538075"/>
            <a:ext cx="3232200" cy="276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" name="Google Shape;42;p6">
            <a:extLst>
              <a:ext uri="{FF2B5EF4-FFF2-40B4-BE49-F238E27FC236}">
                <a16:creationId xmlns="" xmlns:a16="http://schemas.microsoft.com/office/drawing/2014/main" id="{2DCD254F-B340-45A8-90BF-2E2BAFA8DF6D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BA4356F-C634-4A70-84E7-3274EEBB12EC}" type="slidenum">
              <a:rPr lang="sr-Latn-RS" altLang="sr-Latn-RS"/>
              <a:pPr/>
              <a:t>‹#›</a:t>
            </a:fld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1346253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5;p12">
            <a:extLst>
              <a:ext uri="{FF2B5EF4-FFF2-40B4-BE49-F238E27FC236}">
                <a16:creationId xmlns="" xmlns:a16="http://schemas.microsoft.com/office/drawing/2014/main" id="{D640426B-F8C9-4582-89AE-CB53C2F61242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4B22C31-9CC4-4A5A-98F8-6F53E2DEA35A}" type="slidenum">
              <a:rPr lang="sr-Latn-RS" altLang="sr-Latn-RS"/>
              <a:pPr/>
              <a:t>‹#›</a:t>
            </a:fld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2143968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ackground only">
  <p:cSld name="Blank background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;p1">
            <a:extLst>
              <a:ext uri="{FF2B5EF4-FFF2-40B4-BE49-F238E27FC236}">
                <a16:creationId xmlns="" xmlns:a16="http://schemas.microsoft.com/office/drawing/2014/main" id="{97896D01-6BE6-42B9-8DB8-FCC4EC429FB3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0B0FA-A1B8-4941-8BED-B9E434F63C32}" type="slidenum">
              <a:rPr lang="sr-Latn-RS" altLang="sr-Latn-RS"/>
              <a:pPr/>
              <a:t>‹#›</a:t>
            </a:fld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324425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June 17,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ED69-5E87-4BFF-9041-2467CA1A6092}" type="slidenum">
              <a:rPr lang="sr-Latn-RS" altLang="sr-Latn-RS" smtClean="0"/>
              <a:pPr/>
              <a:t>‹#›</a:t>
            </a:fld>
            <a:endParaRPr lang="sr-Latn-RS" altLang="sr-Latn-R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June 17,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ED69-5E87-4BFF-9041-2467CA1A6092}" type="slidenum">
              <a:rPr lang="sr-Latn-RS" altLang="sr-Latn-RS" smtClean="0"/>
              <a:pPr/>
              <a:t>‹#›</a:t>
            </a:fld>
            <a:endParaRPr lang="sr-Latn-RS" altLang="sr-Latn-R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June 17,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ED69-5E87-4BFF-9041-2467CA1A6092}" type="slidenum">
              <a:rPr lang="sr-Latn-RS" altLang="sr-Latn-RS" smtClean="0"/>
              <a:pPr/>
              <a:t>‹#›</a:t>
            </a:fld>
            <a:endParaRPr lang="sr-Latn-RS" altLang="sr-Latn-R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June 17,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ED69-5E87-4BFF-9041-2467CA1A6092}" type="slidenum">
              <a:rPr lang="sr-Latn-RS" altLang="sr-Latn-RS" smtClean="0"/>
              <a:pPr/>
              <a:t>‹#›</a:t>
            </a:fld>
            <a:endParaRPr lang="sr-Latn-RS" altLang="sr-Latn-R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June 17,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ED69-5E87-4BFF-9041-2467CA1A6092}" type="slidenum">
              <a:rPr lang="sr-Latn-RS" altLang="sr-Latn-RS" smtClean="0"/>
              <a:pPr/>
              <a:t>‹#›</a:t>
            </a:fld>
            <a:endParaRPr lang="sr-Latn-RS" altLang="sr-Latn-R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June 17,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2C31-9CC4-4A5A-98F8-6F53E2DEA35A}" type="slidenum">
              <a:rPr lang="sr-Latn-RS" altLang="sr-Latn-RS" smtClean="0"/>
              <a:pPr/>
              <a:t>‹#›</a:t>
            </a:fld>
            <a:endParaRPr lang="sr-Latn-RS" altLang="sr-Latn-R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June 17, 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ED69-5E87-4BFF-9041-2467CA1A6092}" type="slidenum">
              <a:rPr lang="sr-Latn-RS" altLang="sr-Latn-RS" smtClean="0"/>
              <a:pPr/>
              <a:t>‹#›</a:t>
            </a:fld>
            <a:endParaRPr lang="sr-Latn-RS" altLang="sr-Latn-RS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June 17,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EED69-5E87-4BFF-9041-2467CA1A6092}" type="slidenum">
              <a:rPr lang="sr-Latn-RS" altLang="sr-Latn-RS" smtClean="0"/>
              <a:pPr/>
              <a:t>‹#›</a:t>
            </a:fld>
            <a:endParaRPr lang="sr-Latn-RS" altLang="sr-Latn-R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June 17,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32EED69-5E87-4BFF-9041-2467CA1A6092}" type="slidenum">
              <a:rPr lang="sr-Latn-RS" altLang="sr-Latn-RS" smtClean="0"/>
              <a:pPr/>
              <a:t>‹#›</a:t>
            </a:fld>
            <a:endParaRPr lang="sr-Latn-R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5270" y="1191422"/>
            <a:ext cx="7671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MOBILNOST OSOBLJA – JOB SHADOWING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7426" y="2617326"/>
            <a:ext cx="517480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 smtClean="0"/>
              <a:t>SARAJEVO</a:t>
            </a:r>
          </a:p>
          <a:p>
            <a:pPr algn="ctr"/>
            <a:endParaRPr lang="hr-HR" sz="1200" b="1" dirty="0"/>
          </a:p>
          <a:p>
            <a:pPr algn="ctr"/>
            <a:r>
              <a:rPr lang="hr-HR" sz="2400" dirty="0" smtClean="0"/>
              <a:t>6.  4</a:t>
            </a:r>
            <a:r>
              <a:rPr lang="hr-HR" sz="2400" dirty="0"/>
              <a:t>. 2025. – 11. 4. 2025</a:t>
            </a:r>
            <a:r>
              <a:rPr lang="hr-HR" sz="2400" dirty="0" smtClean="0"/>
              <a:t>.</a:t>
            </a:r>
          </a:p>
          <a:p>
            <a:pPr algn="ctr"/>
            <a:r>
              <a:rPr lang="hr-HR" sz="2000" dirty="0" smtClean="0"/>
              <a:t> </a:t>
            </a:r>
            <a:endParaRPr lang="hr-HR" sz="2000" dirty="0"/>
          </a:p>
          <a:p>
            <a:pPr algn="ctr"/>
            <a:r>
              <a:rPr lang="hr-HR" sz="1800" dirty="0"/>
              <a:t>Ondina Čižmek Vujnović i Tatjana Vujnović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Google Shape;157;p21">
            <a:extLst>
              <a:ext uri="{FF2B5EF4-FFF2-40B4-BE49-F238E27FC236}">
                <a16:creationId xmlns="" xmlns:a16="http://schemas.microsoft.com/office/drawing/2014/main" id="{8B3D9152-9765-4C7B-AA26-BEDE3591E92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E90AE999-61D6-4A30-A854-D122BEED86D0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10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3792" y="2182074"/>
            <a:ext cx="631115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 smtClean="0"/>
              <a:t>nastavnici </a:t>
            </a:r>
            <a:r>
              <a:rPr lang="hr-HR" sz="2000" dirty="0"/>
              <a:t>ekonomske skupine predmeta – 20 sati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hr-HR" sz="2000" dirty="0" smtClean="0"/>
              <a:t>nastavnici  </a:t>
            </a:r>
            <a:r>
              <a:rPr lang="hr-HR" sz="2000" dirty="0"/>
              <a:t>bosanskog i stranog jezika </a:t>
            </a:r>
            <a:r>
              <a:rPr lang="hr-HR" sz="2000" dirty="0" smtClean="0"/>
              <a:t>- </a:t>
            </a:r>
            <a:r>
              <a:rPr lang="hr-HR" sz="2000" dirty="0"/>
              <a:t>17 sati (četiri obvezne pismene zadaće)</a:t>
            </a: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 smtClean="0"/>
              <a:t>nastavnici matematike </a:t>
            </a:r>
            <a:r>
              <a:rPr lang="hr-HR" sz="2000" dirty="0"/>
              <a:t>– 19 sati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 smtClean="0"/>
              <a:t>razrednik </a:t>
            </a:r>
            <a:r>
              <a:rPr lang="hr-HR" sz="2000" dirty="0"/>
              <a:t>– 4 sata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2795319" y="880007"/>
            <a:ext cx="3382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Norma nastavnika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231;p28">
            <a:extLst>
              <a:ext uri="{FF2B5EF4-FFF2-40B4-BE49-F238E27FC236}">
                <a16:creationId xmlns="" xmlns:a16="http://schemas.microsoft.com/office/drawing/2014/main" id="{CFC8C182-D195-447D-9D7D-0FC00B28E85D}"/>
              </a:ext>
            </a:extLst>
          </p:cNvPr>
          <p:cNvSpPr>
            <a:spLocks noGrp="1" noChangeArrowheads="1"/>
          </p:cNvSpPr>
          <p:nvPr>
            <p:ph type="sldNum" idx="13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D905158A-E146-45F4-95EC-719A809B29FA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11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72540" y="1854659"/>
            <a:ext cx="59851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§"/>
            </a:pPr>
            <a:r>
              <a:rPr lang="hr-HR" sz="2000" dirty="0" smtClean="0"/>
              <a:t>svake </a:t>
            </a:r>
            <a:r>
              <a:rPr lang="hr-HR" sz="2000" dirty="0"/>
              <a:t>dvije godine ocjenjivanje nastavnika (dva puta po dvije godine)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/>
              <a:t>5 godina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/>
              <a:t>komisija </a:t>
            </a:r>
            <a:r>
              <a:rPr lang="hr-HR" sz="2000" dirty="0" smtClean="0"/>
              <a:t>- </a:t>
            </a:r>
            <a:r>
              <a:rPr lang="hr-HR" sz="2000" dirty="0"/>
              <a:t>ravnatelj, pedagog i tri nastavnika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/>
              <a:t>savjetnik (za 4 godine)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/>
              <a:t>viši savjetnik (za 4 godine)</a:t>
            </a:r>
          </a:p>
        </p:txBody>
      </p:sp>
      <p:sp>
        <p:nvSpPr>
          <p:cNvPr id="3" name="Rectangle 2"/>
          <p:cNvSpPr/>
          <p:nvPr/>
        </p:nvSpPr>
        <p:spPr>
          <a:xfrm>
            <a:off x="2466310" y="814693"/>
            <a:ext cx="4523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Napredovanje nastavnika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Google Shape;157;p21">
            <a:extLst>
              <a:ext uri="{FF2B5EF4-FFF2-40B4-BE49-F238E27FC236}">
                <a16:creationId xmlns="" xmlns:a16="http://schemas.microsoft.com/office/drawing/2014/main" id="{8DEB2403-DA28-482B-BCEE-C958935A6A5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1714D0D1-256E-46DB-9B00-970F9650DC5D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12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44551" y="1572912"/>
            <a:ext cx="5759533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1800" dirty="0" smtClean="0"/>
              <a:t>pedagog</a:t>
            </a:r>
            <a:endParaRPr lang="hr-HR" sz="1800" dirty="0"/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1800" dirty="0" smtClean="0"/>
              <a:t>psiholog</a:t>
            </a:r>
            <a:endParaRPr lang="hr-HR" sz="1800" dirty="0"/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1800" dirty="0" smtClean="0"/>
              <a:t>socijalni </a:t>
            </a:r>
            <a:r>
              <a:rPr lang="hr-HR" sz="1800" dirty="0"/>
              <a:t>pedagog (pola radnog vremena)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hr-HR" sz="1800" dirty="0" smtClean="0"/>
              <a:t>pomoćnici </a:t>
            </a:r>
            <a:r>
              <a:rPr lang="hr-HR" sz="1800" dirty="0"/>
              <a:t>direktora (puno radno vrijeme npr., za praktičnu nastavu, za nastavu, projekt i sl</a:t>
            </a:r>
            <a:r>
              <a:rPr lang="hr-HR" sz="1800" dirty="0" smtClean="0"/>
              <a:t>.)</a:t>
            </a:r>
          </a:p>
          <a:p>
            <a:pPr marL="285750" lvl="0" indent="-285750">
              <a:spcBef>
                <a:spcPts val="600"/>
              </a:spcBef>
              <a:buFont typeface="Wingdings" pitchFamily="2" charset="2"/>
              <a:buChar char="§"/>
            </a:pPr>
            <a:r>
              <a:rPr lang="hr-HR" sz="1800" dirty="0" smtClean="0"/>
              <a:t>mobilni </a:t>
            </a:r>
            <a:r>
              <a:rPr lang="hr-HR" sz="1800" dirty="0"/>
              <a:t>stručni timovi </a:t>
            </a:r>
            <a:r>
              <a:rPr lang="hr-HR" sz="1800" dirty="0" smtClean="0"/>
              <a:t>- </a:t>
            </a:r>
            <a:r>
              <a:rPr lang="hr-HR" sz="1800" dirty="0"/>
              <a:t>supervizija, podrška (psiholog, logoped, rehabilitator)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1800" dirty="0" smtClean="0"/>
              <a:t>multisektorski </a:t>
            </a:r>
            <a:r>
              <a:rPr lang="hr-HR" sz="1800" dirty="0"/>
              <a:t>pristup – individualni plan podrške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22339" y="642501"/>
            <a:ext cx="2741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Stručna služba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roja slajda 1">
            <a:extLst>
              <a:ext uri="{FF2B5EF4-FFF2-40B4-BE49-F238E27FC236}">
                <a16:creationId xmlns="" xmlns:a16="http://schemas.microsoft.com/office/drawing/2014/main" id="{296BCE5D-E8A9-40A8-93AF-3AA77FB42F32}"/>
              </a:ext>
            </a:extLst>
          </p:cNvPr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0640B0FA-A1B8-4941-8BED-B9E434F63C32}" type="slidenum">
              <a:rPr lang="sr-Latn-RS" altLang="sr-Latn-RS" smtClean="0"/>
              <a:pPr/>
              <a:t>13</a:t>
            </a:fld>
            <a:endParaRPr lang="sr-Latn-RS" altLang="sr-Latn-RS"/>
          </a:p>
        </p:txBody>
      </p:sp>
      <p:sp>
        <p:nvSpPr>
          <p:cNvPr id="3" name="Rectangle 2"/>
          <p:cNvSpPr/>
          <p:nvPr/>
        </p:nvSpPr>
        <p:spPr>
          <a:xfrm>
            <a:off x="1682666" y="2161559"/>
            <a:ext cx="5854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 smtClean="0"/>
              <a:t>6 - </a:t>
            </a:r>
            <a:r>
              <a:rPr lang="hr-HR" sz="2000" dirty="0"/>
              <a:t>30 sati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hr-HR" sz="2000" dirty="0"/>
              <a:t>v</a:t>
            </a:r>
            <a:r>
              <a:rPr lang="hr-HR" sz="2000" dirty="0" smtClean="0"/>
              <a:t>ladanje - </a:t>
            </a:r>
            <a:r>
              <a:rPr lang="hr-HR" sz="2000" dirty="0"/>
              <a:t>opomena, ukor, opomena pred isključenje (uzorno, vrlo dobro, dobro, loše)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/>
              <a:t>¼ nastavnih sati – predmetni ispit</a:t>
            </a:r>
          </a:p>
        </p:txBody>
      </p:sp>
      <p:sp>
        <p:nvSpPr>
          <p:cNvPr id="5" name="Rectangle 4"/>
          <p:cNvSpPr/>
          <p:nvPr/>
        </p:nvSpPr>
        <p:spPr>
          <a:xfrm>
            <a:off x="3663066" y="939384"/>
            <a:ext cx="150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/>
              <a:t>Izostanci</a:t>
            </a:r>
          </a:p>
        </p:txBody>
      </p:sp>
    </p:spTree>
    <p:extLst>
      <p:ext uri="{BB962C8B-B14F-4D97-AF65-F5344CB8AC3E}">
        <p14:creationId xmlns:p14="http://schemas.microsoft.com/office/powerpoint/2010/main" val="161347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231;p28">
            <a:extLst>
              <a:ext uri="{FF2B5EF4-FFF2-40B4-BE49-F238E27FC236}">
                <a16:creationId xmlns="" xmlns:a16="http://schemas.microsoft.com/office/drawing/2014/main" id="{F6931F11-784B-48E0-86A6-82347358A748}"/>
              </a:ext>
            </a:extLst>
          </p:cNvPr>
          <p:cNvSpPr>
            <a:spLocks noGrp="1" noChangeArrowheads="1"/>
          </p:cNvSpPr>
          <p:nvPr>
            <p:ph type="sldNum" idx="13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885855D4-5F2D-4455-BA72-4EEF631D9A7A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14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5986" y="2096638"/>
            <a:ext cx="79346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 smtClean="0"/>
              <a:t>školska </a:t>
            </a:r>
            <a:r>
              <a:rPr lang="hr-HR" sz="2000" dirty="0"/>
              <a:t>godina – od 1</a:t>
            </a:r>
            <a:r>
              <a:rPr lang="hr-HR" sz="2000" dirty="0" smtClean="0"/>
              <a:t>. 9</a:t>
            </a:r>
            <a:r>
              <a:rPr lang="hr-HR" sz="2000" dirty="0"/>
              <a:t>. do 10. 6. (maturanti mjesec dana ranije)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 smtClean="0"/>
              <a:t>praznici </a:t>
            </a:r>
            <a:r>
              <a:rPr lang="hr-HR" sz="2000" dirty="0"/>
              <a:t>– mjesec siječanj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 smtClean="0"/>
              <a:t>tijekom </a:t>
            </a:r>
            <a:r>
              <a:rPr lang="hr-HR" sz="2000" dirty="0"/>
              <a:t>dana – od 9.00 do 17.00 sati  (ukupno 9 </a:t>
            </a:r>
            <a:r>
              <a:rPr lang="hr-HR" sz="2000" dirty="0" smtClean="0"/>
              <a:t>školskih sati</a:t>
            </a:r>
            <a:r>
              <a:rPr lang="hr-HR" sz="2000" dirty="0"/>
              <a:t>)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 smtClean="0"/>
              <a:t>maksimalan </a:t>
            </a:r>
            <a:r>
              <a:rPr lang="hr-HR" sz="2000" dirty="0"/>
              <a:t>broj sati u danu – 7 </a:t>
            </a:r>
            <a:r>
              <a:rPr lang="hr-HR" sz="2000" dirty="0" smtClean="0"/>
              <a:t>školskih </a:t>
            </a:r>
            <a:r>
              <a:rPr lang="hr-HR" sz="2000" dirty="0"/>
              <a:t>sati</a:t>
            </a:r>
          </a:p>
        </p:txBody>
      </p:sp>
      <p:sp>
        <p:nvSpPr>
          <p:cNvPr id="3" name="Rectangle 2"/>
          <p:cNvSpPr/>
          <p:nvPr/>
        </p:nvSpPr>
        <p:spPr>
          <a:xfrm>
            <a:off x="3358625" y="1141265"/>
            <a:ext cx="2984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Trajanje nastave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Google Shape;157;p21">
            <a:extLst>
              <a:ext uri="{FF2B5EF4-FFF2-40B4-BE49-F238E27FC236}">
                <a16:creationId xmlns="" xmlns:a16="http://schemas.microsoft.com/office/drawing/2014/main" id="{9401FB8C-4818-4DD8-8BC7-B114F41A76A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5DA7B012-5420-4A30-B9B5-38F4A0601190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15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0035" y="2153230"/>
            <a:ext cx="66323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§"/>
            </a:pPr>
            <a:r>
              <a:rPr lang="hr-HR" sz="2000" dirty="0" smtClean="0"/>
              <a:t>ocjena </a:t>
            </a:r>
            <a:r>
              <a:rPr lang="hr-HR" sz="2000" dirty="0" smtClean="0"/>
              <a:t>od </a:t>
            </a:r>
            <a:r>
              <a:rPr lang="hr-HR" sz="2000" dirty="0"/>
              <a:t>1 do 5 (prosjek – aritmetička sredina/min. 1.5 za prolaz)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 smtClean="0"/>
              <a:t>dvije </a:t>
            </a:r>
            <a:r>
              <a:rPr lang="hr-HR" sz="2000" dirty="0"/>
              <a:t>negativne ocjene – popravni ispit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 smtClean="0"/>
              <a:t>prigovor </a:t>
            </a:r>
            <a:r>
              <a:rPr lang="hr-HR" sz="2000" dirty="0"/>
              <a:t>na zaključenu ocjenu – 3 dana</a:t>
            </a:r>
          </a:p>
        </p:txBody>
      </p:sp>
      <p:sp>
        <p:nvSpPr>
          <p:cNvPr id="6" name="Rectangle 5"/>
          <p:cNvSpPr/>
          <p:nvPr/>
        </p:nvSpPr>
        <p:spPr>
          <a:xfrm>
            <a:off x="3575916" y="838444"/>
            <a:ext cx="2145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Ocjenjivanje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231;p28">
            <a:extLst>
              <a:ext uri="{FF2B5EF4-FFF2-40B4-BE49-F238E27FC236}">
                <a16:creationId xmlns="" xmlns:a16="http://schemas.microsoft.com/office/drawing/2014/main" id="{5F12F290-37A1-411A-9E6F-0602C17E51E5}"/>
              </a:ext>
            </a:extLst>
          </p:cNvPr>
          <p:cNvSpPr>
            <a:spLocks noGrp="1" noChangeArrowheads="1"/>
          </p:cNvSpPr>
          <p:nvPr>
            <p:ph type="sldNum" idx="13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D011508A-73FA-431F-954E-17CDC4F481BF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16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9247" y="1825363"/>
            <a:ext cx="74546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§"/>
            </a:pPr>
            <a:r>
              <a:rPr lang="hr-HR" sz="2000" dirty="0" smtClean="0"/>
              <a:t>novi </a:t>
            </a:r>
            <a:r>
              <a:rPr lang="hr-HR" sz="2000" dirty="0"/>
              <a:t>Zakon o osnovnom i srednjem obrazovanju (prije godinu dana) – </a:t>
            </a:r>
            <a:r>
              <a:rPr lang="hr-HR" sz="2000" dirty="0" smtClean="0"/>
              <a:t>decentralizacija </a:t>
            </a:r>
            <a:r>
              <a:rPr lang="hr-HR" sz="2000" dirty="0"/>
              <a:t>po </a:t>
            </a:r>
            <a:r>
              <a:rPr lang="hr-HR" sz="2000" dirty="0" smtClean="0"/>
              <a:t>kantonima</a:t>
            </a:r>
          </a:p>
          <a:p>
            <a:pPr lvl="0"/>
            <a:endParaRPr lang="hr-HR" sz="2000" dirty="0"/>
          </a:p>
          <a:p>
            <a:pPr marL="285750" lvl="0" indent="-285750">
              <a:buFont typeface="Wingdings" pitchFamily="2" charset="2"/>
              <a:buChar char="§"/>
            </a:pPr>
            <a:r>
              <a:rPr lang="hr-HR" sz="2000" dirty="0" smtClean="0"/>
              <a:t>obvezno školovanje:</a:t>
            </a:r>
            <a:endParaRPr lang="hr-HR" sz="2000" dirty="0"/>
          </a:p>
          <a:p>
            <a:pPr marL="539750" indent="268288">
              <a:buFont typeface="Wingdings" pitchFamily="2" charset="2"/>
              <a:buChar char="Ø"/>
            </a:pPr>
            <a:r>
              <a:rPr lang="hr-HR" sz="2000" dirty="0" smtClean="0"/>
              <a:t>jedna </a:t>
            </a:r>
            <a:r>
              <a:rPr lang="hr-HR" sz="2000" dirty="0"/>
              <a:t>predškolska godina, </a:t>
            </a:r>
            <a:endParaRPr lang="hr-HR" sz="2000" dirty="0" smtClean="0"/>
          </a:p>
          <a:p>
            <a:pPr marL="539750" indent="268288">
              <a:buFont typeface="Wingdings" pitchFamily="2" charset="2"/>
              <a:buChar char="Ø"/>
            </a:pPr>
            <a:r>
              <a:rPr lang="hr-HR" sz="2000" dirty="0" smtClean="0"/>
              <a:t>9 </a:t>
            </a:r>
            <a:r>
              <a:rPr lang="hr-HR" sz="2000" dirty="0"/>
              <a:t>godina osnovne </a:t>
            </a:r>
            <a:r>
              <a:rPr lang="hr-HR" sz="2000" dirty="0" smtClean="0"/>
              <a:t>škole,</a:t>
            </a:r>
          </a:p>
          <a:p>
            <a:pPr marL="539750" indent="268288">
              <a:buFont typeface="Wingdings" pitchFamily="2" charset="2"/>
              <a:buChar char="Ø"/>
            </a:pPr>
            <a:r>
              <a:rPr lang="hr-HR" sz="2000" dirty="0" smtClean="0"/>
              <a:t>četiri </a:t>
            </a:r>
            <a:r>
              <a:rPr lang="hr-HR" sz="2000" dirty="0"/>
              <a:t>godine </a:t>
            </a:r>
            <a:r>
              <a:rPr lang="hr-HR" sz="2000" dirty="0" smtClean="0"/>
              <a:t>srednje škole</a:t>
            </a:r>
          </a:p>
          <a:p>
            <a:pPr marL="539750"/>
            <a:endParaRPr lang="hr-HR" sz="2000" dirty="0"/>
          </a:p>
          <a:p>
            <a:pPr marL="285750" lvl="0" indent="-285750">
              <a:buFont typeface="Wingdings" pitchFamily="2" charset="2"/>
              <a:buChar char="§"/>
            </a:pPr>
            <a:r>
              <a:rPr lang="hr-HR" sz="2000" dirty="0"/>
              <a:t>pravo na </a:t>
            </a:r>
            <a:r>
              <a:rPr lang="hr-HR" sz="2000" dirty="0" smtClean="0"/>
              <a:t>srednjoškolsko </a:t>
            </a:r>
            <a:r>
              <a:rPr lang="hr-HR" sz="2000" dirty="0"/>
              <a:t>obrazovanje </a:t>
            </a:r>
            <a:r>
              <a:rPr lang="hr-HR" sz="2000" dirty="0" smtClean="0"/>
              <a:t>- </a:t>
            </a:r>
            <a:r>
              <a:rPr lang="hr-HR" sz="2000" dirty="0"/>
              <a:t>do 22 godine života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7654" y="856256"/>
            <a:ext cx="3182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Obrazovni sustav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Google Shape;231;p28">
            <a:extLst>
              <a:ext uri="{FF2B5EF4-FFF2-40B4-BE49-F238E27FC236}">
                <a16:creationId xmlns="" xmlns:a16="http://schemas.microsoft.com/office/drawing/2014/main" id="{A451DEC3-2A1B-4E8D-B269-F058F529CD99}"/>
              </a:ext>
            </a:extLst>
          </p:cNvPr>
          <p:cNvSpPr>
            <a:spLocks noGrp="1" noChangeArrowheads="1"/>
          </p:cNvSpPr>
          <p:nvPr>
            <p:ph type="sldNum" idx="13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948481B6-4EF0-42A0-B67A-A61DF6BA5723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17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5281" y="832506"/>
            <a:ext cx="1364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Matura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342519" y="1834737"/>
            <a:ext cx="4076094" cy="932213"/>
            <a:chOff x="1816924" y="2066306"/>
            <a:chExt cx="4132613" cy="914400"/>
          </a:xfrm>
        </p:grpSpPr>
        <p:sp>
          <p:nvSpPr>
            <p:cNvPr id="7" name="Rounded Rectangle 6"/>
            <p:cNvSpPr/>
            <p:nvPr/>
          </p:nvSpPr>
          <p:spPr>
            <a:xfrm>
              <a:off x="1816924" y="2066306"/>
              <a:ext cx="4132613" cy="914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27988" y="2246351"/>
              <a:ext cx="3493371" cy="487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r-HR" sz="2000" dirty="0"/>
                <a:t>pismeni ispit – materinji jezik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328665" y="2913412"/>
            <a:ext cx="4076094" cy="932213"/>
            <a:chOff x="2310852" y="2598716"/>
            <a:chExt cx="4076094" cy="932213"/>
          </a:xfrm>
        </p:grpSpPr>
        <p:sp>
          <p:nvSpPr>
            <p:cNvPr id="9" name="Rounded Rectangle 8"/>
            <p:cNvSpPr/>
            <p:nvPr/>
          </p:nvSpPr>
          <p:spPr>
            <a:xfrm>
              <a:off x="2310852" y="2598716"/>
              <a:ext cx="4076094" cy="93221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76005" y="2772889"/>
              <a:ext cx="38154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r-HR" sz="2000" dirty="0" smtClean="0"/>
                <a:t>završni rad iz stručnih predmeta</a:t>
              </a:r>
              <a:endParaRPr lang="hr-HR" sz="2000" dirty="0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Google Shape;231;p28">
            <a:extLst>
              <a:ext uri="{FF2B5EF4-FFF2-40B4-BE49-F238E27FC236}">
                <a16:creationId xmlns="" xmlns:a16="http://schemas.microsoft.com/office/drawing/2014/main" id="{E88588E1-5372-4E4D-9964-49A35BD87E15}"/>
              </a:ext>
            </a:extLst>
          </p:cNvPr>
          <p:cNvSpPr>
            <a:spLocks noGrp="1" noChangeArrowheads="1"/>
          </p:cNvSpPr>
          <p:nvPr>
            <p:ph type="sldNum" idx="13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3C2A59B7-360E-4AC9-847B-FB665ABD7F4A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18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41987" name="TekstniOkvir 1">
            <a:extLst>
              <a:ext uri="{FF2B5EF4-FFF2-40B4-BE49-F238E27FC236}">
                <a16:creationId xmlns="" xmlns:a16="http://schemas.microsoft.com/office/drawing/2014/main" id="{368635E8-CBE3-4F56-ABE5-E906BFBB5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38" y="257175"/>
            <a:ext cx="65579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sz="4800">
                <a:solidFill>
                  <a:schemeClr val="bg1"/>
                </a:solidFill>
                <a:latin typeface="Arvo" charset="0"/>
              </a:rPr>
              <a:t>CK BROWER </a:t>
            </a:r>
          </a:p>
        </p:txBody>
      </p:sp>
      <p:sp>
        <p:nvSpPr>
          <p:cNvPr id="3" name="Rectangle 2"/>
          <p:cNvSpPr/>
          <p:nvPr/>
        </p:nvSpPr>
        <p:spPr>
          <a:xfrm>
            <a:off x="882650" y="2241450"/>
            <a:ext cx="74993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 smtClean="0"/>
              <a:t>strani jezik </a:t>
            </a:r>
            <a:r>
              <a:rPr lang="hr-HR" sz="2000" dirty="0"/>
              <a:t>– njemački, turski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/>
              <a:t>vjeronauk muslimanske vjeroispovijesti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/>
              <a:t>katolički i pravoslavni vjeronauk </a:t>
            </a:r>
            <a:r>
              <a:rPr lang="hr-HR" sz="2000" dirty="0" smtClean="0"/>
              <a:t>- </a:t>
            </a:r>
            <a:r>
              <a:rPr lang="hr-HR" sz="2000" dirty="0"/>
              <a:t>suradnja s drugim školama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/>
              <a:t>kultura religija</a:t>
            </a:r>
          </a:p>
        </p:txBody>
      </p:sp>
      <p:sp>
        <p:nvSpPr>
          <p:cNvPr id="4" name="Rectangle 3"/>
          <p:cNvSpPr/>
          <p:nvPr/>
        </p:nvSpPr>
        <p:spPr>
          <a:xfrm>
            <a:off x="3277005" y="850320"/>
            <a:ext cx="3102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Izborna nastava 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Google Shape;157;p21">
            <a:extLst>
              <a:ext uri="{FF2B5EF4-FFF2-40B4-BE49-F238E27FC236}">
                <a16:creationId xmlns="" xmlns:a16="http://schemas.microsoft.com/office/drawing/2014/main" id="{31187457-DEE2-447E-870F-EE7F1689D01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075EAB52-C4BE-42A6-86A7-C491A419BF2E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19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18693" y="868132"/>
            <a:ext cx="3382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Natjecanja/projekti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19833" r="51250" b="15500"/>
          <a:stretch/>
        </p:blipFill>
        <p:spPr bwMode="auto">
          <a:xfrm>
            <a:off x="6011840" y="1410243"/>
            <a:ext cx="2668138" cy="347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7187" y="1778554"/>
            <a:ext cx="62226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hr-HR" sz="1600" dirty="0" smtClean="0"/>
              <a:t>G </a:t>
            </a:r>
            <a:r>
              <a:rPr lang="hr-HR" sz="1600" dirty="0"/>
              <a:t>– TECH –suradnja s mnogim tvrtkama  (Green Tech Entrepreneurship Challenge Hub) – Ljubljana, Varaždin – poduzetništvo i zelene </a:t>
            </a:r>
            <a:r>
              <a:rPr lang="hr-HR" sz="1600" dirty="0" smtClean="0"/>
              <a:t>tehnologije</a:t>
            </a:r>
          </a:p>
          <a:p>
            <a:endParaRPr lang="hr-HR" sz="800" dirty="0"/>
          </a:p>
          <a:p>
            <a:pPr marL="285750" indent="-285750">
              <a:buFont typeface="Wingdings" pitchFamily="2" charset="2"/>
              <a:buChar char="§"/>
            </a:pPr>
            <a:r>
              <a:rPr lang="hr-HR" sz="1600" dirty="0"/>
              <a:t>Open future – Osijek, Budva, Novi sad  (jačanje ključnih poduzetničkih kompetencija)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1600" dirty="0"/>
              <a:t>Etwinning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1600" dirty="0"/>
              <a:t>TEHNICIJADA – sportsko natjecanje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1600" dirty="0"/>
              <a:t>Ekonomijada – natjecanje iz ekonomije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Google Shape;108;p16">
            <a:extLst>
              <a:ext uri="{FF2B5EF4-FFF2-40B4-BE49-F238E27FC236}">
                <a16:creationId xmlns="" xmlns:a16="http://schemas.microsoft.com/office/drawing/2014/main" id="{4B1DAB08-32D8-412F-B4DF-9979FFC7210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AE5BC99-37D2-4CCA-9B9D-B96A66897190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2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13" y="1060450"/>
            <a:ext cx="4351867" cy="32639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72251" y="901482"/>
            <a:ext cx="3738349" cy="3568918"/>
            <a:chOff x="4872251" y="901482"/>
            <a:chExt cx="3611349" cy="340664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6" t="41534" r="19179" b="13075"/>
            <a:stretch/>
          </p:blipFill>
          <p:spPr bwMode="auto">
            <a:xfrm>
              <a:off x="4872251" y="901482"/>
              <a:ext cx="3611349" cy="3406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524750" y="4070350"/>
              <a:ext cx="80645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2FA33E42-CD31-4013-90FA-0E2D1F030E7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BA4356F-C634-4A70-84E7-3274EEBB12EC}" type="slidenum">
              <a:rPr lang="sr-Latn-RS" altLang="sr-Latn-RS" smtClean="0"/>
              <a:pPr/>
              <a:t>20</a:t>
            </a:fld>
            <a:endParaRPr lang="sr-Latn-RS" altLang="sr-Latn-RS"/>
          </a:p>
        </p:txBody>
      </p:sp>
      <p:sp>
        <p:nvSpPr>
          <p:cNvPr id="8" name="Rectangle 7"/>
          <p:cNvSpPr/>
          <p:nvPr/>
        </p:nvSpPr>
        <p:spPr>
          <a:xfrm>
            <a:off x="477673" y="2237998"/>
            <a:ext cx="4114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/>
              <a:t>Suradnja s Fondacijom „Olimpijada znanja“</a:t>
            </a:r>
          </a:p>
          <a:p>
            <a:r>
              <a:rPr lang="hr-HR" sz="1600" dirty="0"/>
              <a:t>akademik, prof. dr. Mirko Pejanović, emeritus, prof. dr. Željko Šain, i mr. oec. sci. Muhamed Pilav - uspješni poduzetnik sa domaćim i </a:t>
            </a:r>
            <a:r>
              <a:rPr lang="hr-HR" sz="1600" dirty="0" smtClean="0"/>
              <a:t>inozemnim iskustvom</a:t>
            </a:r>
            <a:r>
              <a:rPr lang="hr-HR" sz="1600" dirty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8"/>
          <a:stretch/>
        </p:blipFill>
        <p:spPr>
          <a:xfrm>
            <a:off x="4701654" y="1282085"/>
            <a:ext cx="3798555" cy="3458807"/>
          </a:xfrm>
          <a:prstGeom prst="rect">
            <a:avLst/>
          </a:prstGeom>
          <a:effectLst>
            <a:glow rad="127000">
              <a:schemeClr val="accent1"/>
            </a:glow>
            <a:outerShdw blurRad="50800" dist="508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56244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Google Shape;115;p17">
            <a:extLst>
              <a:ext uri="{FF2B5EF4-FFF2-40B4-BE49-F238E27FC236}">
                <a16:creationId xmlns="" xmlns:a16="http://schemas.microsoft.com/office/drawing/2014/main" id="{99882156-F517-47BE-AB8C-5853365F35B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1B5DB69C-2987-496B-8121-9CE8EC37B0EB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21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432" y="910753"/>
            <a:ext cx="4523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Izvannastavne aktivnosti </a:t>
            </a:r>
          </a:p>
        </p:txBody>
      </p:sp>
      <p:sp>
        <p:nvSpPr>
          <p:cNvPr id="4" name="Rectangle 3"/>
          <p:cNvSpPr/>
          <p:nvPr/>
        </p:nvSpPr>
        <p:spPr>
          <a:xfrm>
            <a:off x="603050" y="1647356"/>
            <a:ext cx="75705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1800" dirty="0"/>
              <a:t>r</a:t>
            </a:r>
            <a:r>
              <a:rPr lang="hr-HR" sz="1800" dirty="0" smtClean="0"/>
              <a:t>obotika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1800" dirty="0"/>
              <a:t>d</a:t>
            </a:r>
            <a:r>
              <a:rPr lang="hr-HR" sz="1800" dirty="0" smtClean="0"/>
              <a:t>igitalni marketing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1800" dirty="0" smtClean="0"/>
              <a:t>sportske </a:t>
            </a:r>
            <a:r>
              <a:rPr lang="hr-HR" sz="1800" dirty="0"/>
              <a:t>aktivnosti (nogomet, košarka, odbojka, atletika, šah</a:t>
            </a:r>
            <a:r>
              <a:rPr lang="hr-HR" sz="1800" dirty="0" smtClean="0"/>
              <a:t>...)</a:t>
            </a:r>
            <a:endParaRPr lang="hr-HR" sz="1800" dirty="0"/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1800" dirty="0"/>
              <a:t>dramska grupa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1800" dirty="0"/>
              <a:t>plesna grupa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1800" dirty="0"/>
              <a:t>zbor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hr-HR" sz="1800" dirty="0"/>
              <a:t>kulinarska grupa – zdrava hrana, hrana i emocije (Pravilnik o prehrani učenika</a:t>
            </a:r>
            <a:r>
              <a:rPr lang="hr-HR" sz="1800" dirty="0" smtClean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628521"/>
            <a:ext cx="2564925" cy="192369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683094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2D7CB16-1661-4B67-956E-E3239E6C99CD}" type="slidenum">
              <a:rPr lang="sr-Latn-RS" altLang="sr-Latn-RS" smtClean="0"/>
              <a:pPr/>
              <a:t>22</a:t>
            </a:fld>
            <a:endParaRPr lang="sr-Latn-RS" alt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t="5669" r="2506"/>
          <a:stretch/>
        </p:blipFill>
        <p:spPr>
          <a:xfrm>
            <a:off x="654050" y="539750"/>
            <a:ext cx="7886700" cy="43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4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Google Shape;231;p28">
            <a:extLst>
              <a:ext uri="{FF2B5EF4-FFF2-40B4-BE49-F238E27FC236}">
                <a16:creationId xmlns="" xmlns:a16="http://schemas.microsoft.com/office/drawing/2014/main" id="{FCBE1EE6-8C56-4C46-9DE5-A81521D14315}"/>
              </a:ext>
            </a:extLst>
          </p:cNvPr>
          <p:cNvSpPr>
            <a:spLocks noGrp="1" noChangeArrowheads="1"/>
          </p:cNvSpPr>
          <p:nvPr>
            <p:ph type="sldNum" idx="13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0B3CB95A-5D33-40DF-A3E1-A6CE086C9011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23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0050" y="1976247"/>
            <a:ext cx="50787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 smtClean="0"/>
              <a:t>EMIS </a:t>
            </a:r>
            <a:r>
              <a:rPr lang="hr-HR" sz="2000" dirty="0"/>
              <a:t>program – e dnevnik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/>
              <a:t>EUROPAS – vježbenička tvrtka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/>
              <a:t>CANVA </a:t>
            </a:r>
            <a:r>
              <a:rPr lang="hr-HR" sz="2000" dirty="0" smtClean="0"/>
              <a:t>- vježbenička </a:t>
            </a:r>
            <a:r>
              <a:rPr lang="hr-HR" sz="2000" dirty="0"/>
              <a:t>tvrtka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/>
              <a:t>PANTHEON – računovodstveni </a:t>
            </a:r>
            <a:r>
              <a:rPr lang="hr-HR" sz="2000" dirty="0" smtClean="0"/>
              <a:t>program</a:t>
            </a:r>
            <a:endParaRPr lang="hr-HR" sz="2000" dirty="0"/>
          </a:p>
        </p:txBody>
      </p:sp>
      <p:sp>
        <p:nvSpPr>
          <p:cNvPr id="3" name="Rectangle 2"/>
          <p:cNvSpPr/>
          <p:nvPr/>
        </p:nvSpPr>
        <p:spPr>
          <a:xfrm>
            <a:off x="2698343" y="862016"/>
            <a:ext cx="3738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Infomatički programi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Google Shape;157;p21">
            <a:extLst>
              <a:ext uri="{FF2B5EF4-FFF2-40B4-BE49-F238E27FC236}">
                <a16:creationId xmlns="" xmlns:a16="http://schemas.microsoft.com/office/drawing/2014/main" id="{68B5BEFD-DC1B-432B-9BF3-E5EA2CEEAB4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ACBC018-4840-4D69-8A07-9BA8BCA9172F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24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0501" y="1988433"/>
            <a:ext cx="27636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 smtClean="0"/>
              <a:t>Baščaršija</a:t>
            </a:r>
            <a:r>
              <a:rPr lang="hr-HR" sz="1600" dirty="0"/>
              <a:t>, Ilidža, Sarajevska gradska vijećnica, Katedrala, Gazi Husrev - Begova džamija, Likovna </a:t>
            </a:r>
            <a:r>
              <a:rPr lang="hr-HR" sz="1600" dirty="0" smtClean="0"/>
              <a:t>akademija, </a:t>
            </a:r>
            <a:r>
              <a:rPr lang="hr-HR" sz="1600" dirty="0"/>
              <a:t>Narodno pozorište Sarajevo, Marijin dvor, Skenderija i Međunarodni sajam knjiga.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32368" y="617116"/>
            <a:ext cx="6016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Posjeta kulturnim znamenitostima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84" y="2791882"/>
            <a:ext cx="1562416" cy="2083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050" y="1142999"/>
            <a:ext cx="2165350" cy="1624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974" y="2804582"/>
            <a:ext cx="1547126" cy="20628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263" y="1479550"/>
            <a:ext cx="1652588" cy="220345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BA4356F-C634-4A70-84E7-3274EEBB12EC}" type="slidenum">
              <a:rPr lang="sr-Latn-RS" altLang="sr-Latn-RS" smtClean="0"/>
              <a:pPr/>
              <a:t>25</a:t>
            </a:fld>
            <a:endParaRPr lang="sr-Latn-RS" altLang="sr-Latn-R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1" r="20111" b="12663"/>
          <a:stretch/>
        </p:blipFill>
        <p:spPr>
          <a:xfrm>
            <a:off x="488950" y="1790722"/>
            <a:ext cx="4178300" cy="3060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5"/>
          <a:stretch/>
        </p:blipFill>
        <p:spPr>
          <a:xfrm>
            <a:off x="4443321" y="530823"/>
            <a:ext cx="4205379" cy="257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4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BA4356F-C634-4A70-84E7-3274EEBB12EC}" type="slidenum">
              <a:rPr lang="sr-Latn-RS" altLang="sr-Latn-RS" smtClean="0"/>
              <a:pPr/>
              <a:t>26</a:t>
            </a:fld>
            <a:endParaRPr lang="sr-Latn-RS" altLang="sr-Latn-R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7" r="9602" b="24246"/>
          <a:stretch/>
        </p:blipFill>
        <p:spPr>
          <a:xfrm>
            <a:off x="1821976" y="551522"/>
            <a:ext cx="5104263" cy="427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3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Google Shape;113;p17">
            <a:extLst>
              <a:ext uri="{FF2B5EF4-FFF2-40B4-BE49-F238E27FC236}">
                <a16:creationId xmlns="" xmlns:a16="http://schemas.microsoft.com/office/drawing/2014/main" id="{24BA9642-01D4-4C33-8A44-C9A9DC27BF7D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>
            <a:off x="2503150" y="2531660"/>
            <a:ext cx="3918122" cy="61819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Arvo" charset="0"/>
              <a:buNone/>
            </a:pPr>
            <a:r>
              <a:rPr lang="hr-HR" altLang="sr-Latn-RS" sz="2800" b="1" dirty="0">
                <a:latin typeface="Arial" pitchFamily="34" charset="0"/>
                <a:cs typeface="Arial" pitchFamily="34" charset="0"/>
                <a:sym typeface="Arvo" charset="0"/>
              </a:rPr>
              <a:t>HVALA NA PAŽNJI</a:t>
            </a:r>
            <a:endParaRPr lang="sr-Latn-RS" altLang="sr-Latn-RS" sz="2800" b="1" dirty="0">
              <a:latin typeface="Arial" pitchFamily="34" charset="0"/>
              <a:cs typeface="Arial" pitchFamily="34" charset="0"/>
              <a:sym typeface="Arvo" charset="0"/>
            </a:endParaRPr>
          </a:p>
        </p:txBody>
      </p:sp>
      <p:sp>
        <p:nvSpPr>
          <p:cNvPr id="89091" name="Google Shape;115;p17">
            <a:extLst>
              <a:ext uri="{FF2B5EF4-FFF2-40B4-BE49-F238E27FC236}">
                <a16:creationId xmlns="" xmlns:a16="http://schemas.microsoft.com/office/drawing/2014/main" id="{56DD79D2-667E-4915-9EB4-0C85B12922D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A01C1D40-3B35-4A48-985C-125F545376C7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27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Google Shape;121;p18">
            <a:extLst>
              <a:ext uri="{FF2B5EF4-FFF2-40B4-BE49-F238E27FC236}">
                <a16:creationId xmlns="" xmlns:a16="http://schemas.microsoft.com/office/drawing/2014/main" id="{BE81130A-CE10-4D55-9896-2D64910FAF7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AB80414B-34DB-48A9-8602-925E10AAE251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3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7549" y="2485107"/>
            <a:ext cx="60334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t">
              <a:lnSpc>
                <a:spcPct val="150000"/>
              </a:lnSpc>
              <a:buFont typeface="Wingdings" pitchFamily="2" charset="2"/>
              <a:buChar char="§"/>
            </a:pPr>
            <a:r>
              <a:rPr lang="hr-HR" dirty="0" smtClean="0"/>
              <a:t>5 infomatički opremljenih kabineta (nastava informatike, vježbeničke tvrtke, daktilografija, bankarsko poslovanje)</a:t>
            </a:r>
          </a:p>
          <a:p>
            <a:pPr marL="285750" lvl="0" indent="-285750" fontAlgn="t">
              <a:lnSpc>
                <a:spcPct val="150000"/>
              </a:lnSpc>
              <a:buFont typeface="Wingdings" pitchFamily="2" charset="2"/>
              <a:buChar char="§"/>
            </a:pPr>
            <a:r>
              <a:rPr lang="hr-HR" dirty="0" smtClean="0"/>
              <a:t>kabineti </a:t>
            </a:r>
            <a:r>
              <a:rPr lang="hr-HR" dirty="0"/>
              <a:t>za kemiju, biologiju, </a:t>
            </a:r>
            <a:r>
              <a:rPr lang="hr-HR" dirty="0" smtClean="0"/>
              <a:t>zemljopis</a:t>
            </a:r>
          </a:p>
          <a:p>
            <a:pPr marL="285750" lvl="0" indent="-285750" fontAlgn="t">
              <a:lnSpc>
                <a:spcPct val="150000"/>
              </a:lnSpc>
              <a:buFont typeface="Wingdings" pitchFamily="2" charset="2"/>
              <a:buChar char="§"/>
            </a:pPr>
            <a:r>
              <a:rPr lang="hr-HR" dirty="0" smtClean="0"/>
              <a:t>velika knjižnica</a:t>
            </a:r>
          </a:p>
          <a:p>
            <a:pPr marL="285750" lvl="0" indent="-285750" fontAlgn="t">
              <a:lnSpc>
                <a:spcPct val="150000"/>
              </a:lnSpc>
              <a:buFont typeface="Wingdings" pitchFamily="2" charset="2"/>
              <a:buChar char="§"/>
            </a:pPr>
            <a:r>
              <a:rPr lang="hr-HR" dirty="0" smtClean="0"/>
              <a:t>dvorana </a:t>
            </a:r>
            <a:r>
              <a:rPr lang="hr-HR" dirty="0"/>
              <a:t>za tjelesni odgoj  i teretana (homegym od 16 do 18 </a:t>
            </a:r>
            <a:r>
              <a:rPr lang="hr-HR" dirty="0" smtClean="0"/>
              <a:t>sati)</a:t>
            </a:r>
          </a:p>
          <a:p>
            <a:pPr marL="285750" lvl="0" indent="-285750" fontAlgn="t">
              <a:lnSpc>
                <a:spcPct val="150000"/>
              </a:lnSpc>
              <a:buFont typeface="Wingdings" pitchFamily="2" charset="2"/>
              <a:buChar char="§"/>
            </a:pPr>
            <a:r>
              <a:rPr lang="hr-HR" dirty="0" smtClean="0"/>
              <a:t>19 </a:t>
            </a:r>
            <a:r>
              <a:rPr lang="hr-HR" dirty="0"/>
              <a:t>učionica,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68" y="2915218"/>
            <a:ext cx="2552779" cy="19488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1200" y="867844"/>
            <a:ext cx="6667500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hr-HR" sz="1600" dirty="0"/>
              <a:t>Obnovljena je 1998 godine</a:t>
            </a:r>
          </a:p>
          <a:p>
            <a:pPr fontAlgn="t">
              <a:lnSpc>
                <a:spcPct val="150000"/>
              </a:lnSpc>
            </a:pPr>
            <a:endParaRPr lang="hr-HR" sz="1000" dirty="0"/>
          </a:p>
          <a:p>
            <a:pPr fontAlgn="t"/>
            <a:r>
              <a:rPr lang="hr-HR" sz="1600" dirty="0"/>
              <a:t>"Ugovor o reduciranom projektu prijenosa opreme i znanja "  -  Danski sindikat trgovaca i Dansko </a:t>
            </a:r>
            <a:r>
              <a:rPr lang="hr-HR" sz="1600" dirty="0" smtClean="0"/>
              <a:t>udruženje </a:t>
            </a:r>
            <a:r>
              <a:rPr lang="hr-HR" sz="1600" dirty="0"/>
              <a:t>trgovaca i uslužnih djelatnosti: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9F3654A-AA66-4EC3-95AA-DDCA2C6CDA4D}" type="slidenum">
              <a:rPr lang="sr-Latn-RS" altLang="sr-Latn-RS" smtClean="0"/>
              <a:pPr/>
              <a:t>4</a:t>
            </a:fld>
            <a:endParaRPr lang="sr-Latn-RS" altLang="sr-Latn-R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6" y="546100"/>
            <a:ext cx="7764202" cy="43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9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Google Shape;131;p19">
            <a:extLst>
              <a:ext uri="{FF2B5EF4-FFF2-40B4-BE49-F238E27FC236}">
                <a16:creationId xmlns="" xmlns:a16="http://schemas.microsoft.com/office/drawing/2014/main" id="{3E749853-A2A4-46F1-97C3-C56E0F2C5B8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936EF206-5E97-4C3E-8613-9EBBA137E034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5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1818" y="2481081"/>
            <a:ext cx="5919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800" dirty="0"/>
              <a:t> </a:t>
            </a:r>
          </a:p>
          <a:p>
            <a:pPr fontAlgn="t"/>
            <a:r>
              <a:rPr lang="hr-HR" sz="1800" b="1" dirty="0"/>
              <a:t>Ekonomski tehničar</a:t>
            </a:r>
            <a:r>
              <a:rPr lang="hr-HR" sz="1800" dirty="0"/>
              <a:t> </a:t>
            </a:r>
            <a:r>
              <a:rPr lang="hr-HR" sz="1800" dirty="0" smtClean="0"/>
              <a:t>- </a:t>
            </a:r>
            <a:r>
              <a:rPr lang="hr-HR" sz="1800" dirty="0"/>
              <a:t>1999. biznis program u suradnji sa Tiethgen business koledžom iz Odense u Danskoj</a:t>
            </a:r>
          </a:p>
          <a:p>
            <a:r>
              <a:rPr lang="hr-HR" sz="1800" dirty="0"/>
              <a:t> </a:t>
            </a:r>
          </a:p>
          <a:p>
            <a:r>
              <a:rPr lang="hr-HR" sz="1800" b="1" dirty="0"/>
              <a:t>Bankarski tehničar</a:t>
            </a:r>
            <a:r>
              <a:rPr lang="hr-HR" sz="1800" dirty="0"/>
              <a:t> – 2018. </a:t>
            </a:r>
            <a:r>
              <a:rPr lang="hr-HR" sz="1800" dirty="0" smtClean="0"/>
              <a:t>godine </a:t>
            </a:r>
            <a:r>
              <a:rPr lang="hr-HR" sz="1800" dirty="0"/>
              <a:t>– </a:t>
            </a:r>
            <a:r>
              <a:rPr lang="hr-HR" sz="1800" dirty="0" smtClean="0"/>
              <a:t>dualni </a:t>
            </a:r>
            <a:r>
              <a:rPr lang="hr-HR" sz="1800" dirty="0"/>
              <a:t>program</a:t>
            </a:r>
          </a:p>
        </p:txBody>
      </p:sp>
      <p:sp>
        <p:nvSpPr>
          <p:cNvPr id="8" name="Rectangle 7"/>
          <p:cNvSpPr/>
          <p:nvPr/>
        </p:nvSpPr>
        <p:spPr>
          <a:xfrm>
            <a:off x="3140686" y="1357412"/>
            <a:ext cx="2138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2800" b="1" dirty="0"/>
              <a:t>SMJEROVI</a:t>
            </a:r>
            <a:r>
              <a:rPr lang="hr-HR" sz="2800" dirty="0"/>
              <a:t>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Google Shape;115;p17">
            <a:extLst>
              <a:ext uri="{FF2B5EF4-FFF2-40B4-BE49-F238E27FC236}">
                <a16:creationId xmlns="" xmlns:a16="http://schemas.microsoft.com/office/drawing/2014/main" id="{11575DFA-2804-494C-AA8C-032122EFAF8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5AFD5E01-C409-4EF3-8154-FD0D6275801A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6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0669" y="2094697"/>
            <a:ext cx="58545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800" b="1" dirty="0"/>
              <a:t>Ekonomski tehničar</a:t>
            </a:r>
            <a:r>
              <a:rPr lang="hr-HR" sz="1800" dirty="0"/>
              <a:t> – četvrti razred (knjigovodstvo, bankarsko poslovanje, vježbenička tvrtka, matematika) </a:t>
            </a:r>
          </a:p>
          <a:p>
            <a:endParaRPr lang="hr-HR" sz="1800" b="1" dirty="0" smtClean="0"/>
          </a:p>
          <a:p>
            <a:r>
              <a:rPr lang="hr-HR" sz="1800" b="1" dirty="0" smtClean="0"/>
              <a:t>Bankarski </a:t>
            </a:r>
            <a:r>
              <a:rPr lang="hr-HR" sz="1800" b="1" dirty="0"/>
              <a:t>tehničar</a:t>
            </a:r>
            <a:r>
              <a:rPr lang="hr-HR" sz="1800" dirty="0"/>
              <a:t> – praktična nastava /drugi, treći i četvrti razred (14, 21, 21)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Google Shape;100;p15">
            <a:extLst>
              <a:ext uri="{FF2B5EF4-FFF2-40B4-BE49-F238E27FC236}">
                <a16:creationId xmlns="" xmlns:a16="http://schemas.microsoft.com/office/drawing/2014/main" id="{2769D27E-5FA3-4E79-9053-C96379A3593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EFB874F6-5ECE-43AA-8491-FC56F93D07DA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7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73755" y="661304"/>
            <a:ext cx="127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/>
              <a:t>Učenici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23326" y="1404422"/>
            <a:ext cx="2214748" cy="914400"/>
            <a:chOff x="1816925" y="2066306"/>
            <a:chExt cx="2214748" cy="914400"/>
          </a:xfrm>
        </p:grpSpPr>
        <p:sp>
          <p:nvSpPr>
            <p:cNvPr id="9" name="Rounded Rectangle 8"/>
            <p:cNvSpPr/>
            <p:nvPr/>
          </p:nvSpPr>
          <p:spPr>
            <a:xfrm>
              <a:off x="1816925" y="2066306"/>
              <a:ext cx="2214748" cy="914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50255" y="2328797"/>
              <a:ext cx="16385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sz="2000" b="1" dirty="0"/>
                <a:t>584 učenika</a:t>
              </a:r>
              <a:endParaRPr lang="hr-HR" sz="20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39159" y="2382157"/>
            <a:ext cx="2214748" cy="914400"/>
            <a:chOff x="1816925" y="2066306"/>
            <a:chExt cx="2214748" cy="914400"/>
          </a:xfrm>
        </p:grpSpPr>
        <p:sp>
          <p:nvSpPr>
            <p:cNvPr id="20" name="Rounded Rectangle 19"/>
            <p:cNvSpPr/>
            <p:nvPr/>
          </p:nvSpPr>
          <p:spPr>
            <a:xfrm>
              <a:off x="1816925" y="2066306"/>
              <a:ext cx="2214748" cy="914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239155" y="2328797"/>
              <a:ext cx="14526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sz="2000" b="1" dirty="0" smtClean="0"/>
                <a:t>24 razreda</a:t>
              </a:r>
              <a:endParaRPr lang="hr-HR" sz="20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13081" y="3472707"/>
            <a:ext cx="2214748" cy="914400"/>
            <a:chOff x="1816925" y="2066306"/>
            <a:chExt cx="2214748" cy="914400"/>
          </a:xfrm>
        </p:grpSpPr>
        <p:sp>
          <p:nvSpPr>
            <p:cNvPr id="23" name="Rounded Rectangle 22"/>
            <p:cNvSpPr/>
            <p:nvPr/>
          </p:nvSpPr>
          <p:spPr>
            <a:xfrm>
              <a:off x="1816925" y="2066306"/>
              <a:ext cx="2214748" cy="914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59311" y="2215982"/>
              <a:ext cx="216918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r-HR" sz="1600" b="1" dirty="0" smtClean="0"/>
                <a:t>20 razreda</a:t>
              </a:r>
            </a:p>
            <a:p>
              <a:pPr algn="ctr"/>
              <a:r>
                <a:rPr lang="hr-HR" sz="1600" b="1" dirty="0" smtClean="0"/>
                <a:t>ekonomski tehničar </a:t>
              </a:r>
              <a:endParaRPr lang="hr-HR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583051" y="3476667"/>
            <a:ext cx="2214748" cy="914400"/>
            <a:chOff x="1816925" y="2066306"/>
            <a:chExt cx="2214748" cy="914400"/>
          </a:xfrm>
        </p:grpSpPr>
        <p:sp>
          <p:nvSpPr>
            <p:cNvPr id="26" name="Rounded Rectangle 25"/>
            <p:cNvSpPr/>
            <p:nvPr/>
          </p:nvSpPr>
          <p:spPr>
            <a:xfrm>
              <a:off x="1816925" y="2066306"/>
              <a:ext cx="2214748" cy="914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16218" y="2215982"/>
              <a:ext cx="20553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r-HR" sz="1600" b="1" dirty="0" smtClean="0"/>
                <a:t>4 razreda</a:t>
              </a:r>
            </a:p>
            <a:p>
              <a:pPr algn="ctr"/>
              <a:r>
                <a:rPr lang="hr-HR" sz="1600" b="1" dirty="0" smtClean="0"/>
                <a:t>bankarski tehničar </a:t>
              </a:r>
              <a:endParaRPr lang="hr-HR" sz="1600" dirty="0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Google Shape;100;p15">
            <a:extLst>
              <a:ext uri="{FF2B5EF4-FFF2-40B4-BE49-F238E27FC236}">
                <a16:creationId xmlns="" xmlns:a16="http://schemas.microsoft.com/office/drawing/2014/main" id="{696AE8B4-DE51-48EC-A4E9-81CAD4D4DE4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0733112B-9E93-4194-AD2F-1C0080D28709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8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6950" y="2259777"/>
            <a:ext cx="75310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 smtClean="0"/>
              <a:t>online</a:t>
            </a:r>
            <a:endParaRPr lang="hr-HR" sz="2000" dirty="0"/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 smtClean="0"/>
              <a:t>78 </a:t>
            </a:r>
            <a:r>
              <a:rPr lang="hr-HR" sz="2000" dirty="0"/>
              <a:t>bodova  - </a:t>
            </a:r>
            <a:r>
              <a:rPr lang="hr-HR" sz="2000" dirty="0" smtClean="0"/>
              <a:t>minimalno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 smtClean="0"/>
              <a:t>100 </a:t>
            </a:r>
            <a:r>
              <a:rPr lang="hr-HR" sz="2000" dirty="0"/>
              <a:t>bodova </a:t>
            </a:r>
            <a:r>
              <a:rPr lang="hr-HR" sz="2000" dirty="0" smtClean="0"/>
              <a:t>maksimalno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hr-HR" sz="2000" dirty="0"/>
              <a:t>v</a:t>
            </a:r>
            <a:r>
              <a:rPr lang="hr-HR" sz="2000" dirty="0" smtClean="0"/>
              <a:t>elika </a:t>
            </a:r>
            <a:r>
              <a:rPr lang="hr-HR" sz="2000" dirty="0"/>
              <a:t>zainteresiranost / 144 učenika </a:t>
            </a:r>
            <a:r>
              <a:rPr lang="hr-HR" sz="2000" dirty="0" smtClean="0"/>
              <a:t>/ 6 </a:t>
            </a:r>
            <a:r>
              <a:rPr lang="hr-HR" sz="2000" dirty="0"/>
              <a:t>razreda (24 učenika)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29043" y="1040324"/>
            <a:ext cx="1063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 smtClean="0"/>
              <a:t>Upisi</a:t>
            </a:r>
            <a:endParaRPr lang="hr-HR" sz="2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oogle Shape;146;p20">
            <a:extLst>
              <a:ext uri="{FF2B5EF4-FFF2-40B4-BE49-F238E27FC236}">
                <a16:creationId xmlns="" xmlns:a16="http://schemas.microsoft.com/office/drawing/2014/main" id="{1B6B53F4-9633-4B9B-AD00-46ED6FA4976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275FB3EC-FFF1-41C5-A825-570BE5D9489C}" type="slidenum">
              <a:rPr lang="sr-Latn-RS" altLang="sr-Latn-RS" sz="1200">
                <a:solidFill>
                  <a:srgbClr val="FFFFFF"/>
                </a:solidFill>
                <a:latin typeface="Arvo" charset="0"/>
                <a:cs typeface="Arvo" charset="0"/>
                <a:sym typeface="Arvo" charset="0"/>
              </a:rPr>
              <a:pPr/>
              <a:t>9</a:t>
            </a:fld>
            <a:endParaRPr lang="sr-Latn-RS" altLang="sr-Latn-RS" sz="1200">
              <a:solidFill>
                <a:srgbClr val="FFFFFF"/>
              </a:solidFill>
              <a:latin typeface="Arvo" charset="0"/>
              <a:cs typeface="Arvo" charset="0"/>
              <a:sym typeface="Arvo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018" y="88083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/>
              <a:t>Nastavnici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12275" y="1852551"/>
            <a:ext cx="2214748" cy="914400"/>
            <a:chOff x="1816925" y="2066306"/>
            <a:chExt cx="2214748" cy="914400"/>
          </a:xfrm>
        </p:grpSpPr>
        <p:sp>
          <p:nvSpPr>
            <p:cNvPr id="12" name="Rounded Rectangle 11"/>
            <p:cNvSpPr/>
            <p:nvPr/>
          </p:nvSpPr>
          <p:spPr>
            <a:xfrm>
              <a:off x="1816925" y="2066306"/>
              <a:ext cx="2214748" cy="914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19627" y="2328797"/>
              <a:ext cx="186621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sz="2000" b="1" dirty="0" smtClean="0"/>
                <a:t>48 nastavnika</a:t>
              </a:r>
              <a:endParaRPr lang="hr-HR" sz="20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35381" y="3065812"/>
            <a:ext cx="3811979" cy="1203367"/>
            <a:chOff x="1124198" y="1868384"/>
            <a:chExt cx="3811979" cy="1494613"/>
          </a:xfrm>
        </p:grpSpPr>
        <p:sp>
          <p:nvSpPr>
            <p:cNvPr id="15" name="Rounded Rectangle 14"/>
            <p:cNvSpPr/>
            <p:nvPr/>
          </p:nvSpPr>
          <p:spPr>
            <a:xfrm>
              <a:off x="1124198" y="1868384"/>
              <a:ext cx="3811979" cy="149461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73134" y="2251609"/>
              <a:ext cx="3348994" cy="8792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r-HR" sz="2000" b="1" dirty="0" smtClean="0"/>
                <a:t>14 nastavnika ekonomske</a:t>
              </a:r>
            </a:p>
            <a:p>
              <a:pPr algn="ctr"/>
              <a:r>
                <a:rPr lang="hr-HR" sz="2000" b="1" dirty="0" smtClean="0"/>
                <a:t>skupine predmeta</a:t>
              </a:r>
              <a:endParaRPr lang="hr-HR" sz="2000" dirty="0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1743</TotalTime>
  <Words>690</Words>
  <Application>Microsoft Office PowerPoint</Application>
  <PresentationFormat>On-screen Show (16:9)</PresentationFormat>
  <Paragraphs>138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Century Gothic</vt:lpstr>
      <vt:lpstr>Wingdings 2</vt:lpstr>
      <vt:lpstr>Arvo</vt:lpstr>
      <vt:lpstr>Wingdings</vt:lpstr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NA PAŽNJI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IZVJEŠTAJ LTTA C2 – DIGI4TEACH</dc:title>
  <dc:creator>Korisnik</dc:creator>
  <cp:lastModifiedBy>Lili Gracin</cp:lastModifiedBy>
  <cp:revision>28</cp:revision>
  <dcterms:modified xsi:type="dcterms:W3CDTF">2025-06-17T09:13:34Z</dcterms:modified>
</cp:coreProperties>
</file>